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0" r:id="rId2"/>
    <p:sldId id="351" r:id="rId3"/>
    <p:sldId id="427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28" r:id="rId12"/>
    <p:sldId id="429" r:id="rId13"/>
    <p:sldId id="431" r:id="rId14"/>
    <p:sldId id="432" r:id="rId15"/>
    <p:sldId id="433" r:id="rId16"/>
    <p:sldId id="434" r:id="rId17"/>
    <p:sldId id="435" r:id="rId18"/>
    <p:sldId id="436" r:id="rId19"/>
  </p:sldIdLst>
  <p:sldSz cx="6858000" cy="9144000" type="screen4x3"/>
  <p:notesSz cx="9939338" cy="6805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1">
          <p15:clr>
            <a:srgbClr val="A4A3A4"/>
          </p15:clr>
        </p15:guide>
        <p15:guide id="2" pos="39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5D5"/>
    <a:srgbClr val="F2F2F2"/>
    <a:srgbClr val="F0F5FA"/>
    <a:srgbClr val="596B21"/>
    <a:srgbClr val="85954B"/>
    <a:srgbClr val="829B41"/>
    <a:srgbClr val="B6D573"/>
    <a:srgbClr val="FFFFFF"/>
    <a:srgbClr val="A66CD2"/>
    <a:srgbClr val="D1B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81" autoAdjust="0"/>
    <p:restoredTop sz="99559" autoAdjust="0"/>
  </p:normalViewPr>
  <p:slideViewPr>
    <p:cSldViewPr>
      <p:cViewPr varScale="1">
        <p:scale>
          <a:sx n="85" d="100"/>
          <a:sy n="85" d="100"/>
        </p:scale>
        <p:origin x="3312" y="96"/>
      </p:cViewPr>
      <p:guideLst>
        <p:guide orient="horz" pos="1971"/>
        <p:guide pos="39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7905" cy="340554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091" y="2"/>
            <a:ext cx="4307904" cy="340554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>
              <a:defRPr sz="1200"/>
            </a:lvl1pPr>
          </a:lstStyle>
          <a:p>
            <a:fld id="{D15780FD-475E-4D16-A358-A86F93FEE5BF}" type="datetimeFigureOut">
              <a:rPr lang="ko-KR" altLang="en-US" smtClean="0"/>
              <a:pPr/>
              <a:t>2018-11-29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6463964"/>
            <a:ext cx="4307905" cy="340554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091" y="6463964"/>
            <a:ext cx="4307904" cy="340554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r">
              <a:defRPr sz="1200"/>
            </a:lvl1pPr>
          </a:lstStyle>
          <a:p>
            <a:fld id="{28773FDE-ED03-45B1-BFE9-34D10948DC0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0225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1A820-F541-4436-92CE-3B15740BD7B2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13200" y="511175"/>
            <a:ext cx="1914525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775" y="3232150"/>
            <a:ext cx="7951788" cy="3062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688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275" y="646430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015B6-6CD9-4FCA-8F8A-CC5B8E00A9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869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13200" y="509588"/>
            <a:ext cx="1912938" cy="25542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43C98-2ECE-4B0D-A1D8-3856DC08C0D9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0342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13200" y="509588"/>
            <a:ext cx="1912938" cy="25542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43C98-2ECE-4B0D-A1D8-3856DC08C0D9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5901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13200" y="509588"/>
            <a:ext cx="1912938" cy="25542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43C98-2ECE-4B0D-A1D8-3856DC08C0D9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5060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13200" y="509588"/>
            <a:ext cx="1912938" cy="25542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43C98-2ECE-4B0D-A1D8-3856DC08C0D9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3472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13200" y="509588"/>
            <a:ext cx="1912938" cy="25542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43C98-2ECE-4B0D-A1D8-3856DC08C0D9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9110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13200" y="509588"/>
            <a:ext cx="1912938" cy="25542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43C98-2ECE-4B0D-A1D8-3856DC08C0D9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6162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13200" y="509588"/>
            <a:ext cx="1912938" cy="25542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43C98-2ECE-4B0D-A1D8-3856DC08C0D9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933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13200" y="509588"/>
            <a:ext cx="1912938" cy="25542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43C98-2ECE-4B0D-A1D8-3856DC08C0D9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279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13200" y="509588"/>
            <a:ext cx="1912938" cy="25542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43C98-2ECE-4B0D-A1D8-3856DC08C0D9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7212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13200" y="509588"/>
            <a:ext cx="1912938" cy="25542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43C98-2ECE-4B0D-A1D8-3856DC08C0D9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607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13200" y="509588"/>
            <a:ext cx="1912938" cy="25542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43C98-2ECE-4B0D-A1D8-3856DC08C0D9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5901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13200" y="509588"/>
            <a:ext cx="1912938" cy="25542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43C98-2ECE-4B0D-A1D8-3856DC08C0D9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0600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13200" y="509588"/>
            <a:ext cx="1912938" cy="25542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43C98-2ECE-4B0D-A1D8-3856DC08C0D9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5901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13200" y="509588"/>
            <a:ext cx="1912938" cy="25542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43C98-2ECE-4B0D-A1D8-3856DC08C0D9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5901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13200" y="509588"/>
            <a:ext cx="1912938" cy="25542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43C98-2ECE-4B0D-A1D8-3856DC08C0D9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5901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13200" y="509588"/>
            <a:ext cx="1912938" cy="25542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43C98-2ECE-4B0D-A1D8-3856DC08C0D9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5901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13200" y="509588"/>
            <a:ext cx="1912938" cy="25542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43C98-2ECE-4B0D-A1D8-3856DC08C0D9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5901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13200" y="509588"/>
            <a:ext cx="1912938" cy="25542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43C98-2ECE-4B0D-A1D8-3856DC08C0D9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590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CECA-DB20-4C38-8082-1317B32D7B46}" type="datetime1">
              <a:rPr lang="ko-KR" altLang="en-US" smtClean="0"/>
              <a:pPr/>
              <a:t>2018-11-29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0592-BBD6-41E3-ABE8-BDA1C30B548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37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BB5F-5F63-4FCB-8C40-2A4047D109BF}" type="datetime1">
              <a:rPr lang="ko-KR" altLang="en-US" smtClean="0"/>
              <a:pPr/>
              <a:t>2018-11-29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0592-BBD6-41E3-ABE8-BDA1C30B548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642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0933-F7B7-419C-85C7-DEC9E9B44AEA}" type="datetime1">
              <a:rPr lang="ko-KR" altLang="en-US" smtClean="0"/>
              <a:pPr/>
              <a:t>2018-11-29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0592-BBD6-41E3-ABE8-BDA1C30B548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11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0387-7540-435B-B133-650B2539F044}" type="datetime1">
              <a:rPr lang="ko-KR" altLang="en-US" smtClean="0"/>
              <a:pPr/>
              <a:t>2018-11-29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0592-BBD6-41E3-ABE8-BDA1C30B548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680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1890-129F-4A53-A476-FD1076394841}" type="datetime1">
              <a:rPr lang="ko-KR" altLang="en-US" smtClean="0"/>
              <a:pPr/>
              <a:t>2018-11-29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0592-BBD6-41E3-ABE8-BDA1C30B548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957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8A96-8BD8-4116-9FA3-DB2A92DDDC9A}" type="datetime1">
              <a:rPr lang="ko-KR" altLang="en-US" smtClean="0"/>
              <a:pPr/>
              <a:t>2018-11-29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0592-BBD6-41E3-ABE8-BDA1C30B548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705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477C-BEC9-45D0-8495-E155D46E99B1}" type="datetime1">
              <a:rPr lang="ko-KR" altLang="en-US" smtClean="0"/>
              <a:pPr/>
              <a:t>2018-11-29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0592-BBD6-41E3-ABE8-BDA1C30B548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833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5F81-EDD0-4B92-B3F1-2C93E3AC0E89}" type="datetime1">
              <a:rPr lang="ko-KR" altLang="en-US" smtClean="0"/>
              <a:pPr/>
              <a:t>2018-11-29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0592-BBD6-41E3-ABE8-BDA1C30B548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837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F7DE-123D-49D0-BA63-92C793B46245}" type="datetime1">
              <a:rPr lang="ko-KR" altLang="en-US" smtClean="0"/>
              <a:pPr/>
              <a:t>2018-11-29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0592-BBD6-41E3-ABE8-BDA1C30B548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379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FE5E-9502-4A6F-80A8-0908F90050FC}" type="datetime1">
              <a:rPr lang="ko-KR" altLang="en-US" smtClean="0"/>
              <a:pPr/>
              <a:t>2018-11-29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0592-BBD6-41E3-ABE8-BDA1C30B548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846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5252-62F1-465A-8907-12A98451F720}" type="datetime1">
              <a:rPr lang="ko-KR" altLang="en-US" smtClean="0"/>
              <a:pPr/>
              <a:t>2018-11-29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0592-BBD6-41E3-ABE8-BDA1C30B548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530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DF283-0BFC-4285-A11C-298F18E45655}" type="datetime1">
              <a:rPr lang="ko-KR" altLang="en-US" smtClean="0"/>
              <a:pPr/>
              <a:t>2018-11-29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40592-BBD6-41E3-ABE8-BDA1C30B548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495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I:\Portfolio ppt material_by Irine\do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607821"/>
            <a:ext cx="6881015" cy="253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02984" y="964320"/>
            <a:ext cx="5882868" cy="1296144"/>
          </a:xfrm>
        </p:spPr>
        <p:txBody>
          <a:bodyPr>
            <a:noAutofit/>
          </a:bodyPr>
          <a:lstStyle/>
          <a:p>
            <a:pPr algn="r"/>
            <a:r>
              <a:rPr lang="ru-RU" altLang="ko-KR" sz="1800" b="1" dirty="0" smtClean="0">
                <a:solidFill>
                  <a:schemeClr val="tx1"/>
                </a:solidFill>
                <a:latin typeface="HelveticaNeueLT Std Lt"/>
                <a:cs typeface="Calibri" pitchFamily="34" charset="0"/>
              </a:rPr>
              <a:t>Аппарат для диагностики  кожи (</a:t>
            </a:r>
            <a:r>
              <a:rPr lang="ru-RU" altLang="ko-KR" sz="1800" b="1" dirty="0" err="1" smtClean="0">
                <a:solidFill>
                  <a:schemeClr val="tx1"/>
                </a:solidFill>
                <a:latin typeface="HelveticaNeueLT Std Lt"/>
                <a:cs typeface="Calibri" pitchFamily="34" charset="0"/>
              </a:rPr>
              <a:t>дерматоскопия</a:t>
            </a:r>
            <a:r>
              <a:rPr lang="ru-RU" altLang="ko-KR" sz="1800" b="1" dirty="0" smtClean="0">
                <a:solidFill>
                  <a:schemeClr val="tx1"/>
                </a:solidFill>
                <a:latin typeface="HelveticaNeueLT Std Lt"/>
                <a:cs typeface="Calibri" pitchFamily="34" charset="0"/>
              </a:rPr>
              <a:t>) и волос (</a:t>
            </a:r>
            <a:r>
              <a:rPr lang="ru-RU" altLang="ko-KR" sz="1800" b="1" dirty="0" err="1" smtClean="0">
                <a:solidFill>
                  <a:schemeClr val="tx1"/>
                </a:solidFill>
                <a:latin typeface="HelveticaNeueLT Std Lt"/>
                <a:cs typeface="Calibri" pitchFamily="34" charset="0"/>
              </a:rPr>
              <a:t>трихоскопия</a:t>
            </a:r>
            <a:r>
              <a:rPr lang="ru-RU" altLang="ko-KR" sz="1800" b="1" dirty="0" smtClean="0">
                <a:solidFill>
                  <a:schemeClr val="tx1"/>
                </a:solidFill>
                <a:latin typeface="HelveticaNeueLT Std Lt"/>
                <a:cs typeface="Calibri" pitchFamily="34" charset="0"/>
              </a:rPr>
              <a:t>) под увеличением</a:t>
            </a:r>
            <a:r>
              <a:rPr lang="en-US" altLang="ko-KR" sz="1800" b="1" dirty="0" smtClean="0">
                <a:solidFill>
                  <a:schemeClr val="tx1"/>
                </a:solidFill>
                <a:latin typeface="HelveticaNeueLT Std Lt"/>
                <a:cs typeface="Calibri" pitchFamily="34" charset="0"/>
              </a:rPr>
              <a:t> </a:t>
            </a:r>
            <a:r>
              <a:rPr lang="ru-RU" altLang="ko-KR" sz="1800" b="1" dirty="0" smtClean="0">
                <a:solidFill>
                  <a:srgbClr val="C00000"/>
                </a:solidFill>
                <a:latin typeface="HelveticaNeueLT Std Lt"/>
                <a:cs typeface="Calibri" pitchFamily="34" charset="0"/>
              </a:rPr>
              <a:t> </a:t>
            </a:r>
          </a:p>
          <a:p>
            <a:pPr algn="r"/>
            <a:r>
              <a:rPr lang="en-US" altLang="ko-KR" sz="36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ASW (</a:t>
            </a:r>
            <a:r>
              <a:rPr lang="en-US" altLang="ko-KR" sz="36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Aramo</a:t>
            </a:r>
            <a:r>
              <a:rPr lang="en-US" altLang="ko-KR" sz="36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Smart Wizard)</a:t>
            </a:r>
            <a:endParaRPr lang="en-US" altLang="ko-KR" sz="1800" b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ru-RU" altLang="ko-KR" sz="500" b="1" dirty="0" smtClean="0">
              <a:solidFill>
                <a:schemeClr val="tx1"/>
              </a:solidFill>
              <a:latin typeface="HelveticaNeueLT Std Lt"/>
              <a:cs typeface="Calibri" pitchFamily="34" charset="0"/>
            </a:endParaRPr>
          </a:p>
          <a:p>
            <a:pPr algn="r"/>
            <a:endParaRPr lang="ru-RU" altLang="ko-KR" sz="500" b="1" dirty="0" smtClean="0">
              <a:solidFill>
                <a:schemeClr val="tx1"/>
              </a:solidFill>
              <a:latin typeface="HelveticaNeueLT Std Lt"/>
              <a:cs typeface="Calibri" pitchFamily="34" charset="0"/>
            </a:endParaRPr>
          </a:p>
          <a:p>
            <a:pPr algn="r"/>
            <a:r>
              <a:rPr lang="ru-RU" altLang="ko-KR" sz="1600" b="1" dirty="0" smtClean="0">
                <a:solidFill>
                  <a:schemeClr val="tx1"/>
                </a:solidFill>
                <a:latin typeface="HelveticaNeueLT Std Lt"/>
                <a:cs typeface="Calibri" pitchFamily="34" charset="0"/>
              </a:rPr>
              <a:t>Приложение </a:t>
            </a:r>
            <a:r>
              <a:rPr lang="ru-RU" altLang="ko-KR" sz="1600" b="1" dirty="0" smtClean="0">
                <a:solidFill>
                  <a:schemeClr val="tx1"/>
                </a:solidFill>
                <a:latin typeface="HelveticaNeueLT Std Lt"/>
                <a:cs typeface="Calibri" pitchFamily="34" charset="0"/>
              </a:rPr>
              <a:t>2 </a:t>
            </a:r>
            <a:r>
              <a:rPr lang="ru-RU" altLang="ko-KR" sz="1600" b="1" dirty="0" smtClean="0">
                <a:solidFill>
                  <a:schemeClr val="tx1"/>
                </a:solidFill>
                <a:latin typeface="HelveticaNeueLT Std Lt"/>
                <a:cs typeface="Calibri" pitchFamily="34" charset="0"/>
              </a:rPr>
              <a:t>к </a:t>
            </a:r>
            <a:r>
              <a:rPr lang="ru-RU" altLang="ko-KR" sz="1600" b="1" dirty="0" smtClean="0">
                <a:solidFill>
                  <a:schemeClr val="tx1"/>
                </a:solidFill>
                <a:latin typeface="HelveticaNeueLT Std Lt"/>
                <a:cs typeface="Calibri" pitchFamily="34" charset="0"/>
              </a:rPr>
              <a:t>инструкции</a:t>
            </a:r>
            <a:endParaRPr lang="en-US" altLang="ko-KR" sz="1600" b="1" dirty="0" smtClean="0">
              <a:solidFill>
                <a:schemeClr val="tx1"/>
              </a:solidFill>
              <a:latin typeface="HelveticaNeueLT Std Lt"/>
              <a:cs typeface="Calibri" pitchFamily="34" charset="0"/>
            </a:endParaRPr>
          </a:p>
          <a:p>
            <a:pPr algn="r"/>
            <a:r>
              <a:rPr lang="ru-RU" altLang="ko-KR" sz="1600" b="1" dirty="0" smtClean="0">
                <a:solidFill>
                  <a:schemeClr val="tx1"/>
                </a:solidFill>
                <a:latin typeface="HelveticaNeueLT Std Lt"/>
                <a:cs typeface="Calibri" pitchFamily="34" charset="0"/>
              </a:rPr>
              <a:t> </a:t>
            </a:r>
            <a:endParaRPr lang="ko-KR" altLang="en-US" sz="1600" b="1" dirty="0">
              <a:solidFill>
                <a:schemeClr val="tx1"/>
              </a:solidFill>
              <a:latin typeface="HelveticaNeueLT Std Lt"/>
              <a:cs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88641" y="179513"/>
            <a:ext cx="6480720" cy="878497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3496" y="8042691"/>
            <a:ext cx="5653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400" b="1" i="1" dirty="0" smtClean="0"/>
              <a:t>Мировой лидер среди систем </a:t>
            </a:r>
            <a:r>
              <a:rPr lang="ru-RU" altLang="ko-KR" sz="1400" b="1" i="1" dirty="0" smtClean="0">
                <a:latin typeface="HelveticaNeueLT Std Lt"/>
              </a:rPr>
              <a:t>диагностики</a:t>
            </a:r>
            <a:r>
              <a:rPr lang="ru-RU" altLang="ko-KR" sz="1400" b="1" i="1" dirty="0" smtClean="0"/>
              <a:t> кожи и волос</a:t>
            </a:r>
            <a:endParaRPr lang="en-US" altLang="ko-KR" sz="1400" b="1" i="1" dirty="0" smtClean="0"/>
          </a:p>
        </p:txBody>
      </p:sp>
      <p:pic>
        <p:nvPicPr>
          <p:cNvPr id="13316" name="Picture 4" descr="I:\Portfolio ppt material_by Irine\top_ara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323528"/>
            <a:ext cx="1554162" cy="206375"/>
          </a:xfrm>
          <a:prstGeom prst="rect">
            <a:avLst/>
          </a:prstGeom>
          <a:solidFill>
            <a:schemeClr val="tx2">
              <a:lumMod val="50000"/>
            </a:schemeClr>
          </a:solidFill>
          <a:extLst/>
        </p:spPr>
      </p:pic>
      <p:sp>
        <p:nvSpPr>
          <p:cNvPr id="7" name="TextBox 6"/>
          <p:cNvSpPr txBox="1"/>
          <p:nvPr/>
        </p:nvSpPr>
        <p:spPr>
          <a:xfrm>
            <a:off x="4834006" y="8372236"/>
            <a:ext cx="1651846" cy="276989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r"/>
            <a:r>
              <a:rPr lang="en-US" altLang="ko-KR" sz="1200" dirty="0" smtClean="0">
                <a:latin typeface="HelveticaNeueLT Std Lt"/>
                <a:cs typeface="Calibri" pitchFamily="34" charset="0"/>
              </a:rPr>
              <a:t>www.aramhuvis.com</a:t>
            </a:r>
            <a:endParaRPr lang="ko-KR" altLang="en-US" sz="1600" dirty="0">
              <a:latin typeface="HelveticaNeueLT Std Lt"/>
              <a:cs typeface="Calibri" pitchFamily="34" charset="0"/>
            </a:endParaRPr>
          </a:p>
        </p:txBody>
      </p:sp>
      <p:pic>
        <p:nvPicPr>
          <p:cNvPr id="13314" name="Picture 2" descr="I:\Portfolio ppt material_by Irine\wave_line_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0399"/>
            <a:ext cx="6881014" cy="291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Нади синий диск-21122014\САЙТ SMART\2017 обновление\ASW\Фото из Кореи ASW\Серебро\01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24237" y="1505472"/>
            <a:ext cx="7281173" cy="5460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992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851330"/>
              </p:ext>
            </p:extLst>
          </p:nvPr>
        </p:nvGraphicFramePr>
        <p:xfrm>
          <a:off x="211143" y="791578"/>
          <a:ext cx="6424465" cy="366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7989"/>
                <a:gridCol w="2036476"/>
              </a:tblGrid>
              <a:tr h="366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Добавление продукции </a:t>
                      </a:r>
                      <a:endParaRPr lang="en-US" altLang="ko-KR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5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그룹 34"/>
          <p:cNvGrpSpPr/>
          <p:nvPr/>
        </p:nvGrpSpPr>
        <p:grpSpPr>
          <a:xfrm>
            <a:off x="115118" y="241352"/>
            <a:ext cx="6621752" cy="8771144"/>
            <a:chOff x="153489" y="181007"/>
            <a:chExt cx="8829001" cy="6490691"/>
          </a:xfrm>
        </p:grpSpPr>
        <p:sp>
          <p:nvSpPr>
            <p:cNvPr id="41" name="직사각형 40"/>
            <p:cNvSpPr/>
            <p:nvPr/>
          </p:nvSpPr>
          <p:spPr>
            <a:xfrm>
              <a:off x="161510" y="540659"/>
              <a:ext cx="8820980" cy="6131039"/>
            </a:xfrm>
            <a:prstGeom prst="rect">
              <a:avLst/>
            </a:prstGeom>
            <a:noFill/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양쪽 모서리가 둥근 사각형 47"/>
            <p:cNvSpPr/>
            <p:nvPr/>
          </p:nvSpPr>
          <p:spPr>
            <a:xfrm>
              <a:off x="153489" y="181007"/>
              <a:ext cx="3215949" cy="358037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ko-KR" sz="1500" b="1" dirty="0" smtClean="0">
                  <a:latin typeface="Calibri" pitchFamily="34" charset="0"/>
                  <a:cs typeface="Calibri" pitchFamily="34" charset="0"/>
                </a:rPr>
                <a:t>Приложение </a:t>
              </a:r>
              <a:r>
                <a:rPr lang="ru-RU" altLang="ko-KR" sz="1500" b="1" dirty="0" smtClean="0">
                  <a:latin typeface="Calibri" pitchFamily="34" charset="0"/>
                  <a:cs typeface="Calibri" pitchFamily="34" charset="0"/>
                </a:rPr>
                <a:t>2</a:t>
              </a:r>
              <a:endParaRPr lang="en-US" altLang="ko-KR" sz="15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4C2A-E774-4136-88A8-B1787418016B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pic>
        <p:nvPicPr>
          <p:cNvPr id="9219" name="Picture 3" descr="F:\Нади синий диск-21122014\Договора Клиенты\2018\Amway\Amway\Добавление продукции Amway\22-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984" y="1385216"/>
            <a:ext cx="6027816" cy="3246912"/>
          </a:xfrm>
          <a:prstGeom prst="rect">
            <a:avLst/>
          </a:prstGeom>
          <a:noFill/>
        </p:spPr>
      </p:pic>
      <p:pic>
        <p:nvPicPr>
          <p:cNvPr id="9220" name="Picture 4" descr="F:\Нади синий диск-21122014\Договора Клиенты\2018\Amway\Amway\Добавление продукции Amway\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216" y="4331488"/>
            <a:ext cx="5292595" cy="2405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42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63201"/>
              </p:ext>
            </p:extLst>
          </p:nvPr>
        </p:nvGraphicFramePr>
        <p:xfrm>
          <a:off x="211143" y="791578"/>
          <a:ext cx="6424465" cy="366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7989"/>
                <a:gridCol w="2036476"/>
              </a:tblGrid>
              <a:tr h="366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Экспорт/Импорт</a:t>
                      </a:r>
                      <a:r>
                        <a:rPr lang="ru-RU" altLang="ko-KR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базы данных</a:t>
                      </a:r>
                      <a:endParaRPr lang="en-US" altLang="ko-KR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5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그룹 34"/>
          <p:cNvGrpSpPr/>
          <p:nvPr/>
        </p:nvGrpSpPr>
        <p:grpSpPr>
          <a:xfrm>
            <a:off x="115118" y="241352"/>
            <a:ext cx="6621752" cy="8771144"/>
            <a:chOff x="153489" y="181007"/>
            <a:chExt cx="8829001" cy="6490691"/>
          </a:xfrm>
        </p:grpSpPr>
        <p:sp>
          <p:nvSpPr>
            <p:cNvPr id="41" name="직사각형 40"/>
            <p:cNvSpPr/>
            <p:nvPr/>
          </p:nvSpPr>
          <p:spPr>
            <a:xfrm>
              <a:off x="161510" y="540659"/>
              <a:ext cx="8820980" cy="6131039"/>
            </a:xfrm>
            <a:prstGeom prst="rect">
              <a:avLst/>
            </a:prstGeom>
            <a:noFill/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양쪽 모서리가 둥근 사각형 47"/>
            <p:cNvSpPr/>
            <p:nvPr/>
          </p:nvSpPr>
          <p:spPr>
            <a:xfrm>
              <a:off x="153489" y="181007"/>
              <a:ext cx="3215949" cy="358037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ko-KR" sz="1500" b="1" dirty="0" smtClean="0">
                  <a:latin typeface="Calibri" pitchFamily="34" charset="0"/>
                  <a:cs typeface="Calibri" pitchFamily="34" charset="0"/>
                </a:rPr>
                <a:t>Приложение </a:t>
              </a:r>
              <a:r>
                <a:rPr lang="ru-RU" altLang="ko-KR" sz="1500" b="1" dirty="0" smtClean="0">
                  <a:latin typeface="Calibri" pitchFamily="34" charset="0"/>
                  <a:cs typeface="Calibri" pitchFamily="34" charset="0"/>
                </a:rPr>
                <a:t>2</a:t>
              </a:r>
              <a:endParaRPr lang="en-US" altLang="ko-KR" sz="15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4C2A-E774-4136-88A8-B1787418016B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44" y="1385217"/>
            <a:ext cx="4997453" cy="27057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17" y="3764392"/>
            <a:ext cx="4813208" cy="261144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42216" y="6894178"/>
            <a:ext cx="6373568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1.Для просмотра базы данных клиентов на главной странице программы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нажмите на кнопку «Клиенты»</a:t>
            </a:r>
            <a:endParaRPr lang="ru-RU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2.Откроется Список клиентов с данными по диагностике. Если Вы еще не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>
                <a:latin typeface="HelveticaNeueLT Std Lt"/>
                <a:ea typeface="Malgun Gothic" panose="020B0503020000020004" pitchFamily="34" charset="-127"/>
              </a:rPr>
              <a:t>з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арегистрировали клиентов, то Вы увидите надпись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«Зарегистрированные клиенты отсутствуют»</a:t>
            </a:r>
            <a:endParaRPr lang="ru-RU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Font typeface="Arial" panose="020B0604020202020204" pitchFamily="34" charset="0"/>
              <a:buChar char="-"/>
              <a:tabLst>
                <a:tab pos="114300" algn="l"/>
                <a:tab pos="449580" algn="l"/>
              </a:tabLst>
            </a:pPr>
            <a:endParaRPr lang="ru-RU" sz="1400" dirty="0" smtClean="0">
              <a:effectLst/>
              <a:latin typeface="HelveticaNeueLT Std Lt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Font typeface="Arial" panose="020B0604020202020204" pitchFamily="34" charset="0"/>
              <a:buChar char="-"/>
              <a:tabLst>
                <a:tab pos="114300" algn="l"/>
                <a:tab pos="449580" algn="l"/>
              </a:tabLst>
            </a:pPr>
            <a:endParaRPr lang="ru-RU" sz="1400" dirty="0">
              <a:effectLst/>
              <a:latin typeface="HelveticaNeueLT Std Lt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83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63201"/>
              </p:ext>
            </p:extLst>
          </p:nvPr>
        </p:nvGraphicFramePr>
        <p:xfrm>
          <a:off x="211143" y="791578"/>
          <a:ext cx="6424465" cy="366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7989"/>
                <a:gridCol w="2036476"/>
              </a:tblGrid>
              <a:tr h="366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Экспорт/Импорт</a:t>
                      </a:r>
                      <a:r>
                        <a:rPr lang="ru-RU" altLang="ko-KR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базы данных</a:t>
                      </a:r>
                      <a:endParaRPr lang="en-US" altLang="ko-KR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5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그룹 34"/>
          <p:cNvGrpSpPr/>
          <p:nvPr/>
        </p:nvGrpSpPr>
        <p:grpSpPr>
          <a:xfrm>
            <a:off x="115118" y="241352"/>
            <a:ext cx="6621752" cy="8771144"/>
            <a:chOff x="153489" y="181007"/>
            <a:chExt cx="8829001" cy="6490691"/>
          </a:xfrm>
        </p:grpSpPr>
        <p:sp>
          <p:nvSpPr>
            <p:cNvPr id="41" name="직사각형 40"/>
            <p:cNvSpPr/>
            <p:nvPr/>
          </p:nvSpPr>
          <p:spPr>
            <a:xfrm>
              <a:off x="161510" y="540659"/>
              <a:ext cx="8820980" cy="6131039"/>
            </a:xfrm>
            <a:prstGeom prst="rect">
              <a:avLst/>
            </a:prstGeom>
            <a:noFill/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양쪽 모서리가 둥근 사각형 47"/>
            <p:cNvSpPr/>
            <p:nvPr/>
          </p:nvSpPr>
          <p:spPr>
            <a:xfrm>
              <a:off x="153489" y="181007"/>
              <a:ext cx="3215949" cy="358037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ko-KR" sz="1500" b="1" dirty="0" smtClean="0">
                  <a:latin typeface="Calibri" pitchFamily="34" charset="0"/>
                  <a:cs typeface="Calibri" pitchFamily="34" charset="0"/>
                </a:rPr>
                <a:t>Приложение </a:t>
              </a:r>
              <a:r>
                <a:rPr lang="ru-RU" altLang="ko-KR" sz="1500" b="1" dirty="0" smtClean="0">
                  <a:latin typeface="Calibri" pitchFamily="34" charset="0"/>
                  <a:cs typeface="Calibri" pitchFamily="34" charset="0"/>
                </a:rPr>
                <a:t>2</a:t>
              </a:r>
              <a:endParaRPr lang="en-US" altLang="ko-KR" sz="15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4C2A-E774-4136-88A8-B1787418016B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2216" y="6968802"/>
            <a:ext cx="6373568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3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.После регистрации клиентов они появятся в списке клиентов</a:t>
            </a:r>
            <a:endParaRPr lang="ru-RU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4.Если клиент зарегистрирован в приложении 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Skin Wizard, </a:t>
            </a:r>
            <a:r>
              <a:rPr lang="ru-RU" sz="1400" dirty="0">
                <a:latin typeface="HelveticaNeueLT Std Lt"/>
                <a:ea typeface="Malgun Gothic" panose="020B0503020000020004" pitchFamily="34" charset="-127"/>
              </a:rPr>
              <a:t>т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о его данные </a:t>
            </a:r>
            <a:endParaRPr lang="en-US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будут также сохранены в приложении 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Hair Wizard (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Для моделей 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ASW-300)</a:t>
            </a:r>
            <a:endParaRPr lang="ru-RU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Font typeface="Arial" panose="020B0604020202020204" pitchFamily="34" charset="0"/>
              <a:buChar char="-"/>
              <a:tabLst>
                <a:tab pos="114300" algn="l"/>
                <a:tab pos="449580" algn="l"/>
              </a:tabLst>
            </a:pPr>
            <a:endParaRPr lang="ru-RU" sz="1400" dirty="0" smtClean="0">
              <a:effectLst/>
              <a:latin typeface="HelveticaNeueLT Std Lt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Font typeface="Arial" panose="020B0604020202020204" pitchFamily="34" charset="0"/>
              <a:buChar char="-"/>
              <a:tabLst>
                <a:tab pos="114300" algn="l"/>
                <a:tab pos="449580" algn="l"/>
              </a:tabLst>
            </a:pPr>
            <a:endParaRPr lang="ru-RU" sz="1400" dirty="0">
              <a:effectLst/>
              <a:latin typeface="HelveticaNeueLT Std Lt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4" y="1257303"/>
            <a:ext cx="5455814" cy="29539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96" y="3614929"/>
            <a:ext cx="5671604" cy="306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63201"/>
              </p:ext>
            </p:extLst>
          </p:nvPr>
        </p:nvGraphicFramePr>
        <p:xfrm>
          <a:off x="211143" y="791578"/>
          <a:ext cx="6424465" cy="366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7989"/>
                <a:gridCol w="2036476"/>
              </a:tblGrid>
              <a:tr h="366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Экспорт/Импорт</a:t>
                      </a:r>
                      <a:r>
                        <a:rPr lang="ru-RU" altLang="ko-KR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базы данных</a:t>
                      </a:r>
                      <a:endParaRPr lang="en-US" altLang="ko-KR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5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그룹 34"/>
          <p:cNvGrpSpPr/>
          <p:nvPr/>
        </p:nvGrpSpPr>
        <p:grpSpPr>
          <a:xfrm>
            <a:off x="115118" y="241352"/>
            <a:ext cx="6621752" cy="8771144"/>
            <a:chOff x="153489" y="181007"/>
            <a:chExt cx="8829001" cy="6490691"/>
          </a:xfrm>
        </p:grpSpPr>
        <p:sp>
          <p:nvSpPr>
            <p:cNvPr id="41" name="직사각형 40"/>
            <p:cNvSpPr/>
            <p:nvPr/>
          </p:nvSpPr>
          <p:spPr>
            <a:xfrm>
              <a:off x="161510" y="540659"/>
              <a:ext cx="8820980" cy="6131039"/>
            </a:xfrm>
            <a:prstGeom prst="rect">
              <a:avLst/>
            </a:prstGeom>
            <a:noFill/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양쪽 모서리가 둥근 사각형 47"/>
            <p:cNvSpPr/>
            <p:nvPr/>
          </p:nvSpPr>
          <p:spPr>
            <a:xfrm>
              <a:off x="153489" y="181007"/>
              <a:ext cx="3215949" cy="358037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ko-KR" sz="1500" b="1" dirty="0" smtClean="0">
                  <a:latin typeface="Calibri" pitchFamily="34" charset="0"/>
                  <a:cs typeface="Calibri" pitchFamily="34" charset="0"/>
                </a:rPr>
                <a:t>Приложение </a:t>
              </a:r>
              <a:r>
                <a:rPr lang="ru-RU" altLang="ko-KR" sz="1500" b="1" dirty="0" smtClean="0">
                  <a:latin typeface="Calibri" pitchFamily="34" charset="0"/>
                  <a:cs typeface="Calibri" pitchFamily="34" charset="0"/>
                </a:rPr>
                <a:t>2</a:t>
              </a:r>
              <a:endParaRPr lang="en-US" altLang="ko-KR" sz="15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4C2A-E774-4136-88A8-B1787418016B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2216" y="7570082"/>
            <a:ext cx="6373568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5. 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Для экспорта базы данных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 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первого устройства (компьютер, </a:t>
            </a:r>
            <a:r>
              <a:rPr lang="ru-RU" sz="1400" dirty="0" err="1" smtClean="0">
                <a:latin typeface="HelveticaNeueLT Std Lt"/>
                <a:ea typeface="Malgun Gothic" panose="020B0503020000020004" pitchFamily="34" charset="-127"/>
              </a:rPr>
              <a:t>андроид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,</a:t>
            </a:r>
            <a:endParaRPr lang="en-US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 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iOS)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 на главной странице нажмите на кнопку «Настройки».</a:t>
            </a:r>
            <a:endParaRPr lang="ru-RU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>
                <a:latin typeface="HelveticaNeueLT Std Lt"/>
                <a:ea typeface="Malgun Gothic" panose="020B0503020000020004" pitchFamily="34" charset="-127"/>
              </a:rPr>
              <a:t>6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. В разделе  «Общие настройки» нажмите на кнопку «Экспортировать».</a:t>
            </a:r>
            <a:endParaRPr lang="ru-RU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Font typeface="Arial" panose="020B0604020202020204" pitchFamily="34" charset="0"/>
              <a:buChar char="-"/>
              <a:tabLst>
                <a:tab pos="114300" algn="l"/>
                <a:tab pos="449580" algn="l"/>
              </a:tabLst>
            </a:pPr>
            <a:endParaRPr lang="ru-RU" sz="1400" dirty="0" smtClean="0">
              <a:effectLst/>
              <a:latin typeface="HelveticaNeueLT Std Lt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Font typeface="Arial" panose="020B0604020202020204" pitchFamily="34" charset="0"/>
              <a:buChar char="-"/>
              <a:tabLst>
                <a:tab pos="114300" algn="l"/>
                <a:tab pos="449580" algn="l"/>
              </a:tabLst>
            </a:pPr>
            <a:endParaRPr lang="ru-RU" sz="1400" dirty="0">
              <a:effectLst/>
              <a:latin typeface="HelveticaNeueLT Std Lt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0" y="1332925"/>
            <a:ext cx="5650090" cy="30591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40" y="4494461"/>
            <a:ext cx="5592188" cy="302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63201"/>
              </p:ext>
            </p:extLst>
          </p:nvPr>
        </p:nvGraphicFramePr>
        <p:xfrm>
          <a:off x="211143" y="791578"/>
          <a:ext cx="6424465" cy="366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7989"/>
                <a:gridCol w="2036476"/>
              </a:tblGrid>
              <a:tr h="366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Экспорт/Импорт</a:t>
                      </a:r>
                      <a:r>
                        <a:rPr lang="ru-RU" altLang="ko-KR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базы данных</a:t>
                      </a:r>
                      <a:endParaRPr lang="en-US" altLang="ko-KR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5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그룹 34"/>
          <p:cNvGrpSpPr/>
          <p:nvPr/>
        </p:nvGrpSpPr>
        <p:grpSpPr>
          <a:xfrm>
            <a:off x="115118" y="241352"/>
            <a:ext cx="6621752" cy="8771144"/>
            <a:chOff x="153489" y="181007"/>
            <a:chExt cx="8829001" cy="6490691"/>
          </a:xfrm>
        </p:grpSpPr>
        <p:sp>
          <p:nvSpPr>
            <p:cNvPr id="41" name="직사각형 40"/>
            <p:cNvSpPr/>
            <p:nvPr/>
          </p:nvSpPr>
          <p:spPr>
            <a:xfrm>
              <a:off x="161510" y="540659"/>
              <a:ext cx="8820980" cy="6131039"/>
            </a:xfrm>
            <a:prstGeom prst="rect">
              <a:avLst/>
            </a:prstGeom>
            <a:noFill/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양쪽 모서리가 둥근 사각형 47"/>
            <p:cNvSpPr/>
            <p:nvPr/>
          </p:nvSpPr>
          <p:spPr>
            <a:xfrm>
              <a:off x="153489" y="181007"/>
              <a:ext cx="3215949" cy="358037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ko-KR" sz="1500" b="1" dirty="0" smtClean="0">
                  <a:latin typeface="Calibri" pitchFamily="34" charset="0"/>
                  <a:cs typeface="Calibri" pitchFamily="34" charset="0"/>
                </a:rPr>
                <a:t>Приложение </a:t>
              </a:r>
              <a:r>
                <a:rPr lang="ru-RU" altLang="ko-KR" sz="1500" b="1" dirty="0" smtClean="0">
                  <a:latin typeface="Calibri" pitchFamily="34" charset="0"/>
                  <a:cs typeface="Calibri" pitchFamily="34" charset="0"/>
                </a:rPr>
                <a:t>2</a:t>
              </a:r>
              <a:endParaRPr lang="en-US" altLang="ko-KR" sz="15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4C2A-E774-4136-88A8-B1787418016B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3302" y="7574866"/>
            <a:ext cx="6373568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>
                <a:latin typeface="HelveticaNeueLT Std Lt"/>
                <a:ea typeface="Malgun Gothic" panose="020B0503020000020004" pitchFamily="34" charset="-127"/>
              </a:rPr>
              <a:t>7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. 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Откроется окно «Экспорт базы данных». Данные будут сохранены в </a:t>
            </a:r>
            <a:endParaRPr lang="en-US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формате 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database 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в папке 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Wizard (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Этот компьютер/Документы/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Wizard)</a:t>
            </a:r>
            <a:endParaRPr lang="ru-RU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endParaRPr lang="ru-RU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Font typeface="Arial" panose="020B0604020202020204" pitchFamily="34" charset="0"/>
              <a:buChar char="-"/>
              <a:tabLst>
                <a:tab pos="114300" algn="l"/>
                <a:tab pos="449580" algn="l"/>
              </a:tabLst>
            </a:pPr>
            <a:endParaRPr lang="ru-RU" sz="1400" dirty="0" smtClean="0">
              <a:effectLst/>
              <a:latin typeface="HelveticaNeueLT Std Lt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Font typeface="Arial" panose="020B0604020202020204" pitchFamily="34" charset="0"/>
              <a:buChar char="-"/>
              <a:tabLst>
                <a:tab pos="114300" algn="l"/>
                <a:tab pos="449580" algn="l"/>
              </a:tabLst>
            </a:pPr>
            <a:endParaRPr lang="ru-RU" sz="1400" dirty="0">
              <a:effectLst/>
              <a:latin typeface="HelveticaNeueLT Std Lt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1" y="1288932"/>
            <a:ext cx="6199575" cy="3363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28" y="4211232"/>
            <a:ext cx="5425827" cy="292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63201"/>
              </p:ext>
            </p:extLst>
          </p:nvPr>
        </p:nvGraphicFramePr>
        <p:xfrm>
          <a:off x="211143" y="791578"/>
          <a:ext cx="6424465" cy="366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7989"/>
                <a:gridCol w="2036476"/>
              </a:tblGrid>
              <a:tr h="366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Экспорт/Импорт</a:t>
                      </a:r>
                      <a:r>
                        <a:rPr lang="ru-RU" altLang="ko-KR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базы данных</a:t>
                      </a:r>
                      <a:endParaRPr lang="en-US" altLang="ko-KR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5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그룹 34"/>
          <p:cNvGrpSpPr/>
          <p:nvPr/>
        </p:nvGrpSpPr>
        <p:grpSpPr>
          <a:xfrm>
            <a:off x="115118" y="241352"/>
            <a:ext cx="6621752" cy="8771144"/>
            <a:chOff x="153489" y="181007"/>
            <a:chExt cx="8829001" cy="6490691"/>
          </a:xfrm>
        </p:grpSpPr>
        <p:sp>
          <p:nvSpPr>
            <p:cNvPr id="41" name="직사각형 40"/>
            <p:cNvSpPr/>
            <p:nvPr/>
          </p:nvSpPr>
          <p:spPr>
            <a:xfrm>
              <a:off x="161510" y="540659"/>
              <a:ext cx="8820980" cy="6131039"/>
            </a:xfrm>
            <a:prstGeom prst="rect">
              <a:avLst/>
            </a:prstGeom>
            <a:noFill/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양쪽 모서리가 둥근 사각형 47"/>
            <p:cNvSpPr/>
            <p:nvPr/>
          </p:nvSpPr>
          <p:spPr>
            <a:xfrm>
              <a:off x="153489" y="181007"/>
              <a:ext cx="3215949" cy="358037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ko-KR" sz="1500" b="1" dirty="0" smtClean="0">
                  <a:latin typeface="Calibri" pitchFamily="34" charset="0"/>
                  <a:cs typeface="Calibri" pitchFamily="34" charset="0"/>
                </a:rPr>
                <a:t>Приложение </a:t>
              </a:r>
              <a:r>
                <a:rPr lang="ru-RU" altLang="ko-KR" sz="1500" b="1" dirty="0" smtClean="0">
                  <a:latin typeface="Calibri" pitchFamily="34" charset="0"/>
                  <a:cs typeface="Calibri" pitchFamily="34" charset="0"/>
                </a:rPr>
                <a:t>2</a:t>
              </a:r>
              <a:endParaRPr lang="en-US" altLang="ko-KR" sz="15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4C2A-E774-4136-88A8-B1787418016B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2817" y="4628229"/>
            <a:ext cx="6373568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8. 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После завершения экспорта данных появится сообщение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«Экспортирование завершено».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9.При экспорте данных в любом приложении 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Skin Wizard 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или 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Hair Wizard </a:t>
            </a:r>
            <a:endParaRPr lang="ru-RU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данные копируются в 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обоих приложениях (для моделей 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ASW-300)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10. 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Для импорта данных откройте программу 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Wizard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 на другом устройстве </a:t>
            </a:r>
            <a:endParaRPr lang="en-US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(компьютер, </a:t>
            </a:r>
            <a:r>
              <a:rPr lang="ru-RU" sz="1400" dirty="0" err="1" smtClean="0">
                <a:latin typeface="HelveticaNeueLT Std Lt"/>
                <a:ea typeface="Malgun Gothic" panose="020B0503020000020004" pitchFamily="34" charset="-127"/>
              </a:rPr>
              <a:t>андроид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, 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iOS). 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Откройте список клиентов.</a:t>
            </a:r>
            <a:endParaRPr lang="ru-RU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Font typeface="Arial" panose="020B0604020202020204" pitchFamily="34" charset="0"/>
              <a:buChar char="-"/>
              <a:tabLst>
                <a:tab pos="114300" algn="l"/>
                <a:tab pos="449580" algn="l"/>
              </a:tabLst>
            </a:pPr>
            <a:endParaRPr lang="ru-RU" sz="1400" dirty="0" smtClean="0">
              <a:effectLst/>
              <a:latin typeface="HelveticaNeueLT Std Lt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Font typeface="Arial" panose="020B0604020202020204" pitchFamily="34" charset="0"/>
              <a:buChar char="-"/>
              <a:tabLst>
                <a:tab pos="114300" algn="l"/>
                <a:tab pos="449580" algn="l"/>
              </a:tabLst>
            </a:pPr>
            <a:endParaRPr lang="ru-RU" sz="1400" dirty="0">
              <a:effectLst/>
              <a:latin typeface="HelveticaNeueLT Std Lt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7" y="1325088"/>
            <a:ext cx="5791687" cy="31357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8" y="6375840"/>
            <a:ext cx="4210664" cy="226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63201"/>
              </p:ext>
            </p:extLst>
          </p:nvPr>
        </p:nvGraphicFramePr>
        <p:xfrm>
          <a:off x="211143" y="791578"/>
          <a:ext cx="6424465" cy="366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7989"/>
                <a:gridCol w="2036476"/>
              </a:tblGrid>
              <a:tr h="366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Экспорт/Импорт</a:t>
                      </a:r>
                      <a:r>
                        <a:rPr lang="ru-RU" altLang="ko-KR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базы данных</a:t>
                      </a:r>
                      <a:endParaRPr lang="en-US" altLang="ko-KR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5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그룹 34"/>
          <p:cNvGrpSpPr/>
          <p:nvPr/>
        </p:nvGrpSpPr>
        <p:grpSpPr>
          <a:xfrm>
            <a:off x="115118" y="241352"/>
            <a:ext cx="6621752" cy="8771144"/>
            <a:chOff x="153489" y="181007"/>
            <a:chExt cx="8829001" cy="6490691"/>
          </a:xfrm>
        </p:grpSpPr>
        <p:sp>
          <p:nvSpPr>
            <p:cNvPr id="41" name="직사각형 40"/>
            <p:cNvSpPr/>
            <p:nvPr/>
          </p:nvSpPr>
          <p:spPr>
            <a:xfrm>
              <a:off x="161510" y="540659"/>
              <a:ext cx="8820980" cy="6131039"/>
            </a:xfrm>
            <a:prstGeom prst="rect">
              <a:avLst/>
            </a:prstGeom>
            <a:noFill/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양쪽 모서리가 둥근 사각형 47"/>
            <p:cNvSpPr/>
            <p:nvPr/>
          </p:nvSpPr>
          <p:spPr>
            <a:xfrm>
              <a:off x="153489" y="181007"/>
              <a:ext cx="3215949" cy="358037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ko-KR" sz="1500" b="1" dirty="0" smtClean="0">
                  <a:latin typeface="Calibri" pitchFamily="34" charset="0"/>
                  <a:cs typeface="Calibri" pitchFamily="34" charset="0"/>
                </a:rPr>
                <a:t>Приложение </a:t>
              </a:r>
              <a:r>
                <a:rPr lang="ru-RU" altLang="ko-KR" sz="1500" b="1" dirty="0" smtClean="0">
                  <a:latin typeface="Calibri" pitchFamily="34" charset="0"/>
                  <a:cs typeface="Calibri" pitchFamily="34" charset="0"/>
                </a:rPr>
                <a:t>2</a:t>
              </a:r>
              <a:endParaRPr lang="en-US" altLang="ko-KR" sz="15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4C2A-E774-4136-88A8-B1787418016B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1532" y="1287236"/>
            <a:ext cx="637356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11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. 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В списке клиентов Вы можете увидеть всех клиентов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зарегистрированных на другом компьютере.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Font typeface="Arial" panose="020B0604020202020204" pitchFamily="34" charset="0"/>
              <a:buChar char="-"/>
              <a:tabLst>
                <a:tab pos="114300" algn="l"/>
                <a:tab pos="449580" algn="l"/>
              </a:tabLst>
            </a:pPr>
            <a:endParaRPr lang="ru-RU" sz="1400" dirty="0" smtClean="0">
              <a:effectLst/>
              <a:latin typeface="HelveticaNeueLT Std Lt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Font typeface="Arial" panose="020B0604020202020204" pitchFamily="34" charset="0"/>
              <a:buChar char="-"/>
              <a:tabLst>
                <a:tab pos="114300" algn="l"/>
                <a:tab pos="449580" algn="l"/>
              </a:tabLst>
            </a:pPr>
            <a:endParaRPr lang="ru-RU" sz="1400" dirty="0">
              <a:effectLst/>
              <a:latin typeface="HelveticaNeueLT Std Lt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77" y="1866240"/>
            <a:ext cx="5677998" cy="303607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6977" y="7518272"/>
            <a:ext cx="6373568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12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. 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Для импорта базы данных на главной странице нажмите на кнопку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 «Настройки».</a:t>
            </a:r>
            <a:endParaRPr lang="ru-RU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13. В разделе  «Общие настройки» нажмите на кнопку «Импортировать».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14. Откроется окно «Импорт базы данных»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15. Выберите базу данных, которую Вы хотите импортировать.</a:t>
            </a:r>
            <a:endParaRPr lang="ru-RU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Font typeface="Arial" panose="020B0604020202020204" pitchFamily="34" charset="0"/>
              <a:buChar char="-"/>
              <a:tabLst>
                <a:tab pos="114300" algn="l"/>
                <a:tab pos="449580" algn="l"/>
              </a:tabLst>
            </a:pPr>
            <a:endParaRPr lang="ru-RU" sz="1400" dirty="0" smtClean="0">
              <a:effectLst/>
              <a:latin typeface="HelveticaNeueLT Std Lt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Font typeface="Arial" panose="020B0604020202020204" pitchFamily="34" charset="0"/>
              <a:buChar char="-"/>
              <a:tabLst>
                <a:tab pos="114300" algn="l"/>
                <a:tab pos="449580" algn="l"/>
              </a:tabLst>
            </a:pPr>
            <a:endParaRPr lang="ru-RU" sz="1400" dirty="0">
              <a:effectLst/>
              <a:latin typeface="HelveticaNeueLT Std Lt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7" y="4511872"/>
            <a:ext cx="5353096" cy="286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1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63201"/>
              </p:ext>
            </p:extLst>
          </p:nvPr>
        </p:nvGraphicFramePr>
        <p:xfrm>
          <a:off x="211143" y="791578"/>
          <a:ext cx="6424465" cy="366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7989"/>
                <a:gridCol w="2036476"/>
              </a:tblGrid>
              <a:tr h="366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Экспорт/Импорт</a:t>
                      </a:r>
                      <a:r>
                        <a:rPr lang="ru-RU" altLang="ko-KR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базы данных</a:t>
                      </a:r>
                      <a:endParaRPr lang="en-US" altLang="ko-KR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5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그룹 34"/>
          <p:cNvGrpSpPr/>
          <p:nvPr/>
        </p:nvGrpSpPr>
        <p:grpSpPr>
          <a:xfrm>
            <a:off x="115118" y="241352"/>
            <a:ext cx="6621752" cy="8771144"/>
            <a:chOff x="153489" y="181007"/>
            <a:chExt cx="8829001" cy="6490691"/>
          </a:xfrm>
        </p:grpSpPr>
        <p:sp>
          <p:nvSpPr>
            <p:cNvPr id="41" name="직사각형 40"/>
            <p:cNvSpPr/>
            <p:nvPr/>
          </p:nvSpPr>
          <p:spPr>
            <a:xfrm>
              <a:off x="161510" y="540659"/>
              <a:ext cx="8820980" cy="6131039"/>
            </a:xfrm>
            <a:prstGeom prst="rect">
              <a:avLst/>
            </a:prstGeom>
            <a:noFill/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양쪽 모서리가 둥근 사각형 47"/>
            <p:cNvSpPr/>
            <p:nvPr/>
          </p:nvSpPr>
          <p:spPr>
            <a:xfrm>
              <a:off x="153489" y="181007"/>
              <a:ext cx="3215949" cy="358037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ko-KR" sz="1500" b="1" dirty="0" smtClean="0">
                  <a:latin typeface="Calibri" pitchFamily="34" charset="0"/>
                  <a:cs typeface="Calibri" pitchFamily="34" charset="0"/>
                </a:rPr>
                <a:t>Приложение </a:t>
              </a:r>
              <a:r>
                <a:rPr lang="ru-RU" altLang="ko-KR" sz="1500" b="1" dirty="0" smtClean="0">
                  <a:latin typeface="Calibri" pitchFamily="34" charset="0"/>
                  <a:cs typeface="Calibri" pitchFamily="34" charset="0"/>
                </a:rPr>
                <a:t>2</a:t>
              </a:r>
              <a:endParaRPr lang="en-US" altLang="ko-KR" sz="15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4C2A-E774-4136-88A8-B1787418016B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8" y="1344552"/>
            <a:ext cx="5545352" cy="29934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08" y="3963426"/>
            <a:ext cx="5342589" cy="287419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6018" y="7156434"/>
            <a:ext cx="637356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16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. 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После завершения импорта данных появится сообщение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«Импортирование завершено».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Font typeface="Arial" panose="020B0604020202020204" pitchFamily="34" charset="0"/>
              <a:buChar char="-"/>
              <a:tabLst>
                <a:tab pos="114300" algn="l"/>
                <a:tab pos="449580" algn="l"/>
              </a:tabLst>
            </a:pPr>
            <a:endParaRPr lang="ru-RU" sz="1400" dirty="0" smtClean="0">
              <a:effectLst/>
              <a:latin typeface="HelveticaNeueLT Std Lt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Font typeface="Arial" panose="020B0604020202020204" pitchFamily="34" charset="0"/>
              <a:buChar char="-"/>
              <a:tabLst>
                <a:tab pos="114300" algn="l"/>
                <a:tab pos="449580" algn="l"/>
              </a:tabLst>
            </a:pPr>
            <a:endParaRPr lang="ru-RU" sz="1400" dirty="0">
              <a:effectLst/>
              <a:latin typeface="HelveticaNeueLT Std Lt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63201"/>
              </p:ext>
            </p:extLst>
          </p:nvPr>
        </p:nvGraphicFramePr>
        <p:xfrm>
          <a:off x="211143" y="791578"/>
          <a:ext cx="6424465" cy="366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7989"/>
                <a:gridCol w="2036476"/>
              </a:tblGrid>
              <a:tr h="366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Экспорт/Импорт</a:t>
                      </a:r>
                      <a:r>
                        <a:rPr lang="ru-RU" altLang="ko-KR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базы данных</a:t>
                      </a:r>
                      <a:endParaRPr lang="en-US" altLang="ko-KR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5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그룹 34"/>
          <p:cNvGrpSpPr/>
          <p:nvPr/>
        </p:nvGrpSpPr>
        <p:grpSpPr>
          <a:xfrm>
            <a:off x="115118" y="241352"/>
            <a:ext cx="6621752" cy="8771144"/>
            <a:chOff x="153489" y="181007"/>
            <a:chExt cx="8829001" cy="6490691"/>
          </a:xfrm>
        </p:grpSpPr>
        <p:sp>
          <p:nvSpPr>
            <p:cNvPr id="41" name="직사각형 40"/>
            <p:cNvSpPr/>
            <p:nvPr/>
          </p:nvSpPr>
          <p:spPr>
            <a:xfrm>
              <a:off x="161510" y="540659"/>
              <a:ext cx="8820980" cy="6131039"/>
            </a:xfrm>
            <a:prstGeom prst="rect">
              <a:avLst/>
            </a:prstGeom>
            <a:noFill/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양쪽 모서리가 둥근 사각형 47"/>
            <p:cNvSpPr/>
            <p:nvPr/>
          </p:nvSpPr>
          <p:spPr>
            <a:xfrm>
              <a:off x="153489" y="181007"/>
              <a:ext cx="3215949" cy="358037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ko-KR" sz="1500" b="1" dirty="0" smtClean="0">
                  <a:latin typeface="Calibri" pitchFamily="34" charset="0"/>
                  <a:cs typeface="Calibri" pitchFamily="34" charset="0"/>
                </a:rPr>
                <a:t>Приложение </a:t>
              </a:r>
              <a:r>
                <a:rPr lang="ru-RU" altLang="ko-KR" sz="1500" b="1" dirty="0" smtClean="0">
                  <a:latin typeface="Calibri" pitchFamily="34" charset="0"/>
                  <a:cs typeface="Calibri" pitchFamily="34" charset="0"/>
                </a:rPr>
                <a:t>2</a:t>
              </a:r>
              <a:endParaRPr lang="en-US" altLang="ko-KR" sz="15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4C2A-E774-4136-88A8-B1787418016B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2040" y="4555061"/>
            <a:ext cx="6373568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17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. 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При импорте данных данные с первого устройства (компьютера,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 </a:t>
            </a:r>
            <a:r>
              <a:rPr lang="ru-RU" sz="1400" dirty="0" err="1" smtClean="0">
                <a:latin typeface="HelveticaNeueLT Std Lt"/>
                <a:ea typeface="Malgun Gothic" panose="020B0503020000020004" pitchFamily="34" charset="-127"/>
              </a:rPr>
              <a:t>андроида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, 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iOS) 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будут добавлены к данным на втором устройстве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 (компьютере, </a:t>
            </a:r>
            <a:r>
              <a:rPr lang="ru-RU" sz="1400" dirty="0" err="1" smtClean="0">
                <a:latin typeface="HelveticaNeueLT Std Lt"/>
                <a:ea typeface="Malgun Gothic" panose="020B0503020000020004" pitchFamily="34" charset="-127"/>
              </a:rPr>
              <a:t>андроиде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, 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iOS)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endParaRPr lang="ru-RU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Font typeface="Arial" panose="020B0604020202020204" pitchFamily="34" charset="0"/>
              <a:buChar char="-"/>
              <a:tabLst>
                <a:tab pos="114300" algn="l"/>
                <a:tab pos="449580" algn="l"/>
              </a:tabLst>
            </a:pPr>
            <a:endParaRPr lang="ru-RU" sz="1400" dirty="0" smtClean="0">
              <a:effectLst/>
              <a:latin typeface="HelveticaNeueLT Std Lt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Font typeface="Arial" panose="020B0604020202020204" pitchFamily="34" charset="0"/>
              <a:buChar char="-"/>
              <a:tabLst>
                <a:tab pos="114300" algn="l"/>
                <a:tab pos="449580" algn="l"/>
              </a:tabLst>
            </a:pPr>
            <a:endParaRPr lang="ru-RU" sz="1400" dirty="0">
              <a:effectLst/>
              <a:latin typeface="HelveticaNeueLT Std Lt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8" y="1254113"/>
            <a:ext cx="5768126" cy="311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129871"/>
              </p:ext>
            </p:extLst>
          </p:nvPr>
        </p:nvGraphicFramePr>
        <p:xfrm>
          <a:off x="211143" y="791578"/>
          <a:ext cx="6424465" cy="366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7989"/>
                <a:gridCol w="2036476"/>
              </a:tblGrid>
              <a:tr h="366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Оглавление</a:t>
                      </a:r>
                      <a:endParaRPr lang="en-US" altLang="ko-KR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5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5" name="그룹 34"/>
          <p:cNvGrpSpPr/>
          <p:nvPr/>
        </p:nvGrpSpPr>
        <p:grpSpPr>
          <a:xfrm>
            <a:off x="115118" y="241352"/>
            <a:ext cx="6621752" cy="8771144"/>
            <a:chOff x="153489" y="181007"/>
            <a:chExt cx="8829001" cy="6490691"/>
          </a:xfrm>
        </p:grpSpPr>
        <p:sp>
          <p:nvSpPr>
            <p:cNvPr id="41" name="직사각형 40"/>
            <p:cNvSpPr/>
            <p:nvPr/>
          </p:nvSpPr>
          <p:spPr>
            <a:xfrm>
              <a:off x="161510" y="540659"/>
              <a:ext cx="8820980" cy="6131039"/>
            </a:xfrm>
            <a:prstGeom prst="rect">
              <a:avLst/>
            </a:prstGeom>
            <a:noFill/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양쪽 모서리가 둥근 사각형 47"/>
            <p:cNvSpPr/>
            <p:nvPr/>
          </p:nvSpPr>
          <p:spPr>
            <a:xfrm>
              <a:off x="153489" y="181007"/>
              <a:ext cx="3215949" cy="358037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ko-KR" sz="1500" b="1" dirty="0" smtClean="0">
                  <a:latin typeface="Calibri" pitchFamily="34" charset="0"/>
                  <a:cs typeface="Calibri" pitchFamily="34" charset="0"/>
                </a:rPr>
                <a:t>Приложение </a:t>
              </a:r>
              <a:r>
                <a:rPr lang="ru-RU" altLang="ko-KR" sz="1500" b="1" dirty="0" smtClean="0">
                  <a:latin typeface="Calibri" pitchFamily="34" charset="0"/>
                  <a:cs typeface="Calibri" pitchFamily="34" charset="0"/>
                </a:rPr>
                <a:t>2</a:t>
              </a:r>
              <a:endParaRPr lang="en-US" altLang="ko-KR" sz="15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4C2A-E774-4136-88A8-B1787418016B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1598" y="1385216"/>
            <a:ext cx="6375272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Добавление продукции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Экспорт/Импорт базы данных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endParaRPr lang="en-US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endParaRPr lang="ru-RU" sz="1400" dirty="0">
              <a:latin typeface="HelveticaNeueLT Std Lt"/>
              <a:ea typeface="Malgun Gothic" panose="020B0503020000020004" pitchFamily="34" charset="-127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Font typeface="Arial" panose="020B0604020202020204" pitchFamily="34" charset="0"/>
              <a:buChar char="-"/>
              <a:tabLst>
                <a:tab pos="114300" algn="l"/>
                <a:tab pos="449580" algn="l"/>
              </a:tabLst>
            </a:pPr>
            <a:endParaRPr lang="ru-RU" sz="1400" dirty="0">
              <a:effectLst/>
              <a:latin typeface="HelveticaNeueLT Std Lt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321193"/>
              </p:ext>
            </p:extLst>
          </p:nvPr>
        </p:nvGraphicFramePr>
        <p:xfrm>
          <a:off x="211143" y="791578"/>
          <a:ext cx="6424465" cy="366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7989"/>
                <a:gridCol w="2036476"/>
              </a:tblGrid>
              <a:tr h="366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Добавление</a:t>
                      </a:r>
                      <a:r>
                        <a:rPr lang="ru-RU" altLang="ko-KR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продукции</a:t>
                      </a:r>
                      <a:endParaRPr lang="en-US" altLang="ko-KR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5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5" name="그룹 34"/>
          <p:cNvGrpSpPr/>
          <p:nvPr/>
        </p:nvGrpSpPr>
        <p:grpSpPr>
          <a:xfrm>
            <a:off x="115118" y="241352"/>
            <a:ext cx="6621752" cy="8771144"/>
            <a:chOff x="153489" y="181007"/>
            <a:chExt cx="8829001" cy="6490691"/>
          </a:xfrm>
        </p:grpSpPr>
        <p:sp>
          <p:nvSpPr>
            <p:cNvPr id="41" name="직사각형 40"/>
            <p:cNvSpPr/>
            <p:nvPr/>
          </p:nvSpPr>
          <p:spPr>
            <a:xfrm>
              <a:off x="161510" y="540659"/>
              <a:ext cx="8820980" cy="6131039"/>
            </a:xfrm>
            <a:prstGeom prst="rect">
              <a:avLst/>
            </a:prstGeom>
            <a:noFill/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양쪽 모서리가 둥근 사각형 47"/>
            <p:cNvSpPr/>
            <p:nvPr/>
          </p:nvSpPr>
          <p:spPr>
            <a:xfrm>
              <a:off x="153489" y="181007"/>
              <a:ext cx="3215949" cy="358037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ko-KR" sz="1500" b="1" dirty="0" smtClean="0">
                  <a:latin typeface="Calibri" pitchFamily="34" charset="0"/>
                  <a:cs typeface="Calibri" pitchFamily="34" charset="0"/>
                </a:rPr>
                <a:t>Приложение </a:t>
              </a:r>
              <a:r>
                <a:rPr lang="ru-RU" altLang="ko-KR" sz="1500" b="1" dirty="0" smtClean="0">
                  <a:latin typeface="Calibri" pitchFamily="34" charset="0"/>
                  <a:cs typeface="Calibri" pitchFamily="34" charset="0"/>
                </a:rPr>
                <a:t>2</a:t>
              </a:r>
              <a:endParaRPr lang="en-US" altLang="ko-KR" sz="15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4C2A-E774-4136-88A8-B1787418016B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2600" y="4151104"/>
            <a:ext cx="64354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1. 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Загрузите и откройте программу 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Wizard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2. 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Когда Вы откроете программу первый раз меню будет не активным</a:t>
            </a:r>
            <a:endParaRPr lang="en-US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endParaRPr lang="ru-RU" sz="1400" dirty="0">
              <a:latin typeface="HelveticaNeueLT Std Lt"/>
              <a:ea typeface="Malgun Gothic" panose="020B0503020000020004" pitchFamily="34" charset="-127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Font typeface="Arial" panose="020B0604020202020204" pitchFamily="34" charset="0"/>
              <a:buChar char="-"/>
              <a:tabLst>
                <a:tab pos="114300" algn="l"/>
                <a:tab pos="449580" algn="l"/>
              </a:tabLst>
            </a:pPr>
            <a:endParaRPr lang="ru-RU" sz="1400" dirty="0">
              <a:effectLst/>
              <a:latin typeface="HelveticaNeueLT Std Lt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Нади синий диск-21122014\Договора Клиенты\2018\Amway\Amway\Добавление продукции Amway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344" y="1325088"/>
            <a:ext cx="5247220" cy="28092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368872" y="4692256"/>
            <a:ext cx="31266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HelveticaNeueLT Std Lt"/>
              </a:rPr>
              <a:t>3.После включения аппарата ASW, перейдите в сетевые настройки,     чтобы настроить </a:t>
            </a:r>
            <a:r>
              <a:rPr lang="ru-RU" sz="1400" dirty="0" err="1" smtClean="0">
                <a:latin typeface="HelveticaNeueLT Std Lt"/>
              </a:rPr>
              <a:t>Wi-Fi</a:t>
            </a:r>
            <a:r>
              <a:rPr lang="ru-RU" sz="1400" dirty="0" smtClean="0">
                <a:latin typeface="HelveticaNeueLT Std Lt"/>
              </a:rPr>
              <a:t> соединение. В списке </a:t>
            </a:r>
            <a:r>
              <a:rPr lang="ru-RU" sz="1400" dirty="0" err="1" smtClean="0">
                <a:latin typeface="HelveticaNeueLT Std Lt"/>
              </a:rPr>
              <a:t>Wi-Fi</a:t>
            </a:r>
            <a:r>
              <a:rPr lang="ru-RU" sz="1400" dirty="0" smtClean="0">
                <a:latin typeface="HelveticaNeueLT Std Lt"/>
              </a:rPr>
              <a:t> найдите имя “ASW-XXXX” и выберите его.</a:t>
            </a:r>
          </a:p>
          <a:p>
            <a:r>
              <a:rPr lang="ru-RU" sz="1400" dirty="0" smtClean="0">
                <a:latin typeface="HelveticaNeueLT Std Lt"/>
              </a:rPr>
              <a:t>4.Введите ключ безопасности сети (</a:t>
            </a:r>
            <a:r>
              <a:rPr lang="en-US" sz="1400" dirty="0" smtClean="0">
                <a:latin typeface="HelveticaNeueLT Std Lt"/>
              </a:rPr>
              <a:t>P/W)</a:t>
            </a:r>
            <a:endParaRPr lang="ru-RU" sz="1400" dirty="0">
              <a:latin typeface="HelveticaNeueLT Std Lt"/>
            </a:endParaRPr>
          </a:p>
        </p:txBody>
      </p:sp>
      <p:pic>
        <p:nvPicPr>
          <p:cNvPr id="2052" name="Picture 4" descr="F:\Нади синий диск-21122014\Договора Клиенты\2018\Amway\Amway\Добавление продукции Amway\1 -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600" y="4992896"/>
            <a:ext cx="2705760" cy="2471833"/>
          </a:xfrm>
          <a:prstGeom prst="rect">
            <a:avLst/>
          </a:prstGeom>
          <a:noFill/>
        </p:spPr>
      </p:pic>
      <p:pic>
        <p:nvPicPr>
          <p:cNvPr id="2053" name="Picture 5" descr="F:\Нади синий диск-21122014\Договора Клиенты\2018\Amway\Amway\Добавление продукции Amway\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7976" y="6315712"/>
            <a:ext cx="2199695" cy="2526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01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Нади синий диск-21122014\Договора Клиенты\2018\Amway\Amway\Добавление продукции Amway\2-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472" y="4451744"/>
            <a:ext cx="5635776" cy="3036274"/>
          </a:xfrm>
          <a:prstGeom prst="rect">
            <a:avLst/>
          </a:prstGeom>
          <a:noFill/>
        </p:spPr>
      </p:pic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851330"/>
              </p:ext>
            </p:extLst>
          </p:nvPr>
        </p:nvGraphicFramePr>
        <p:xfrm>
          <a:off x="211143" y="791578"/>
          <a:ext cx="6424465" cy="366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7989"/>
                <a:gridCol w="2036476"/>
              </a:tblGrid>
              <a:tr h="366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Добавление продукции </a:t>
                      </a:r>
                      <a:endParaRPr lang="en-US" altLang="ko-KR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5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" name="그룹 34"/>
          <p:cNvGrpSpPr/>
          <p:nvPr/>
        </p:nvGrpSpPr>
        <p:grpSpPr>
          <a:xfrm>
            <a:off x="115118" y="241352"/>
            <a:ext cx="6621752" cy="8771144"/>
            <a:chOff x="153489" y="181007"/>
            <a:chExt cx="8829001" cy="6490691"/>
          </a:xfrm>
        </p:grpSpPr>
        <p:sp>
          <p:nvSpPr>
            <p:cNvPr id="41" name="직사각형 40"/>
            <p:cNvSpPr/>
            <p:nvPr/>
          </p:nvSpPr>
          <p:spPr>
            <a:xfrm>
              <a:off x="161510" y="540659"/>
              <a:ext cx="8820980" cy="6131039"/>
            </a:xfrm>
            <a:prstGeom prst="rect">
              <a:avLst/>
            </a:prstGeom>
            <a:noFill/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양쪽 모서리가 둥근 사각형 47"/>
            <p:cNvSpPr/>
            <p:nvPr/>
          </p:nvSpPr>
          <p:spPr>
            <a:xfrm>
              <a:off x="153489" y="181007"/>
              <a:ext cx="3215949" cy="358037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ko-KR" sz="1500" b="1" dirty="0" smtClean="0">
                  <a:latin typeface="Calibri" pitchFamily="34" charset="0"/>
                  <a:cs typeface="Calibri" pitchFamily="34" charset="0"/>
                </a:rPr>
                <a:t>Приложение </a:t>
              </a:r>
              <a:r>
                <a:rPr lang="ru-RU" altLang="ko-KR" sz="1500" b="1" dirty="0">
                  <a:latin typeface="Calibri" pitchFamily="34" charset="0"/>
                  <a:cs typeface="Calibri" pitchFamily="34" charset="0"/>
                </a:rPr>
                <a:t>2</a:t>
              </a:r>
              <a:endParaRPr lang="en-US" altLang="ko-KR" sz="15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4C2A-E774-4136-88A8-B1787418016B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2472" y="4090976"/>
            <a:ext cx="5591904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5.Аппарат 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ASW 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подключен к  компьютеру по  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Wi-Fi 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сети</a:t>
            </a:r>
            <a:endParaRPr lang="en-US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endParaRPr lang="ru-RU" sz="1400" dirty="0">
              <a:latin typeface="HelveticaNeueLT Std Lt"/>
              <a:ea typeface="Malgun Gothic" panose="020B0503020000020004" pitchFamily="34" charset="-127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Font typeface="Arial" panose="020B0604020202020204" pitchFamily="34" charset="0"/>
              <a:buChar char="-"/>
              <a:tabLst>
                <a:tab pos="114300" algn="l"/>
                <a:tab pos="449580" algn="l"/>
              </a:tabLst>
            </a:pPr>
            <a:endParaRPr lang="ru-RU" sz="1400" dirty="0">
              <a:effectLst/>
              <a:latin typeface="HelveticaNeueLT Std Lt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3074" name="Picture 2" descr="F:\Нади синий диск-21122014\Договора Клиенты\2018\Amway\Amway\Добавление продукции Amway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344" y="1264960"/>
            <a:ext cx="2529238" cy="2827720"/>
          </a:xfrm>
          <a:prstGeom prst="rect">
            <a:avLst/>
          </a:prstGeom>
          <a:noFill/>
        </p:spPr>
      </p:pic>
      <p:pic>
        <p:nvPicPr>
          <p:cNvPr id="3075" name="Picture 3" descr="F:\Нади синий диск-21122014\Договора Клиенты\2018\Amway\Amway\Добавление продукции Amway\24-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8232" y="1264959"/>
            <a:ext cx="2535457" cy="281635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22600" y="7638528"/>
            <a:ext cx="6435400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6.После соединения запустите программу 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Wizard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7.</a:t>
            </a:r>
            <a:r>
              <a:rPr lang="ru-RU" sz="1400" dirty="0" smtClean="0">
                <a:latin typeface="HelveticaNeueLT Std Lt"/>
              </a:rPr>
              <a:t>Для проверки правильной работы программы посмотрите в левый </a:t>
            </a:r>
            <a:endParaRPr lang="en-US" sz="1400" dirty="0" smtClean="0">
              <a:latin typeface="HelveticaNeueLT Std Lt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</a:rPr>
              <a:t>нижний </a:t>
            </a:r>
            <a:r>
              <a:rPr lang="ru-RU" sz="1400" dirty="0" err="1" smtClean="0">
                <a:latin typeface="HelveticaNeueLT Std Lt"/>
              </a:rPr>
              <a:t>угол.Если</a:t>
            </a:r>
            <a:r>
              <a:rPr lang="ru-RU" sz="1400" dirty="0" smtClean="0">
                <a:latin typeface="HelveticaNeueLT Std Lt"/>
              </a:rPr>
              <a:t> все правильно настроено, Вы увидите сигнал </a:t>
            </a:r>
            <a:r>
              <a:rPr lang="ru-RU" sz="1400" dirty="0" err="1" smtClean="0">
                <a:latin typeface="HelveticaNeueLT Std Lt"/>
              </a:rPr>
              <a:t>Wi-Fi</a:t>
            </a:r>
            <a:r>
              <a:rPr lang="ru-RU" sz="1400" dirty="0" smtClean="0">
                <a:latin typeface="HelveticaNeueLT Std Lt"/>
              </a:rPr>
              <a:t> </a:t>
            </a:r>
            <a:endParaRPr lang="en-US" sz="1400" dirty="0" smtClean="0">
              <a:latin typeface="HelveticaNeueLT Std Lt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</a:rPr>
              <a:t>бежевого (для </a:t>
            </a:r>
            <a:r>
              <a:rPr lang="ru-RU" sz="1400" dirty="0" err="1" smtClean="0">
                <a:latin typeface="HelveticaNeueLT Std Lt"/>
              </a:rPr>
              <a:t>Wizard</a:t>
            </a:r>
            <a:r>
              <a:rPr lang="ru-RU" sz="1400" dirty="0" smtClean="0">
                <a:latin typeface="HelveticaNeueLT Std Lt"/>
              </a:rPr>
              <a:t> </a:t>
            </a:r>
            <a:r>
              <a:rPr lang="ru-RU" sz="1400" dirty="0" err="1" smtClean="0">
                <a:latin typeface="HelveticaNeueLT Std Lt"/>
              </a:rPr>
              <a:t>Skin</a:t>
            </a:r>
            <a:r>
              <a:rPr lang="ru-RU" sz="1400" dirty="0" smtClean="0">
                <a:latin typeface="HelveticaNeueLT Std Lt"/>
              </a:rPr>
              <a:t> –режим диагностики кожи) или серого цвета </a:t>
            </a:r>
            <a:endParaRPr lang="en-US" sz="1400" dirty="0" smtClean="0">
              <a:latin typeface="HelveticaNeueLT Std Lt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</a:rPr>
              <a:t>(для </a:t>
            </a:r>
            <a:r>
              <a:rPr lang="ru-RU" sz="1400" dirty="0" err="1" smtClean="0">
                <a:latin typeface="HelveticaNeueLT Std Lt"/>
              </a:rPr>
              <a:t>Wizard</a:t>
            </a:r>
            <a:r>
              <a:rPr lang="ru-RU" sz="1400" dirty="0" smtClean="0">
                <a:latin typeface="HelveticaNeueLT Std Lt"/>
              </a:rPr>
              <a:t> </a:t>
            </a:r>
            <a:r>
              <a:rPr lang="en-US" sz="1400" dirty="0" smtClean="0">
                <a:latin typeface="HelveticaNeueLT Std Lt"/>
              </a:rPr>
              <a:t>Hair</a:t>
            </a:r>
            <a:r>
              <a:rPr lang="ru-RU" sz="1400" dirty="0" smtClean="0">
                <a:latin typeface="HelveticaNeueLT Std Lt"/>
              </a:rPr>
              <a:t> –режим диагностики волос).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endParaRPr lang="ru-RU" sz="1400" dirty="0">
              <a:latin typeface="HelveticaNeueLT Std Lt"/>
              <a:ea typeface="Malgun Gothic" panose="020B0503020000020004" pitchFamily="34" charset="-127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Font typeface="Arial" panose="020B0604020202020204" pitchFamily="34" charset="0"/>
              <a:buChar char="-"/>
              <a:tabLst>
                <a:tab pos="114300" algn="l"/>
                <a:tab pos="449580" algn="l"/>
              </a:tabLst>
            </a:pPr>
            <a:endParaRPr lang="ru-RU" sz="1400" dirty="0">
              <a:effectLst/>
              <a:latin typeface="HelveticaNeueLT Std Lt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851330"/>
              </p:ext>
            </p:extLst>
          </p:nvPr>
        </p:nvGraphicFramePr>
        <p:xfrm>
          <a:off x="211143" y="791578"/>
          <a:ext cx="6424465" cy="366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7989"/>
                <a:gridCol w="2036476"/>
              </a:tblGrid>
              <a:tr h="366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Добавление продукции </a:t>
                      </a:r>
                      <a:endParaRPr lang="en-US" altLang="ko-KR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5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" name="그룹 34"/>
          <p:cNvGrpSpPr/>
          <p:nvPr/>
        </p:nvGrpSpPr>
        <p:grpSpPr>
          <a:xfrm>
            <a:off x="115118" y="241352"/>
            <a:ext cx="6621752" cy="8771144"/>
            <a:chOff x="153489" y="181007"/>
            <a:chExt cx="8829001" cy="6490691"/>
          </a:xfrm>
        </p:grpSpPr>
        <p:sp>
          <p:nvSpPr>
            <p:cNvPr id="41" name="직사각형 40"/>
            <p:cNvSpPr/>
            <p:nvPr/>
          </p:nvSpPr>
          <p:spPr>
            <a:xfrm>
              <a:off x="161510" y="540659"/>
              <a:ext cx="8820980" cy="6131039"/>
            </a:xfrm>
            <a:prstGeom prst="rect">
              <a:avLst/>
            </a:prstGeom>
            <a:noFill/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양쪽 모서리가 둥근 사각형 47"/>
            <p:cNvSpPr/>
            <p:nvPr/>
          </p:nvSpPr>
          <p:spPr>
            <a:xfrm>
              <a:off x="153489" y="181007"/>
              <a:ext cx="3215949" cy="358037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ko-KR" sz="1500" b="1" dirty="0" smtClean="0">
                  <a:latin typeface="Calibri" pitchFamily="34" charset="0"/>
                  <a:cs typeface="Calibri" pitchFamily="34" charset="0"/>
                </a:rPr>
                <a:t>Приложение </a:t>
              </a:r>
              <a:r>
                <a:rPr lang="ru-RU" altLang="ko-KR" sz="1500" b="1" dirty="0">
                  <a:latin typeface="Calibri" pitchFamily="34" charset="0"/>
                  <a:cs typeface="Calibri" pitchFamily="34" charset="0"/>
                </a:rPr>
                <a:t>2</a:t>
              </a:r>
              <a:endParaRPr lang="en-US" altLang="ko-KR" sz="15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4C2A-E774-4136-88A8-B1787418016B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2216" y="4090976"/>
            <a:ext cx="6133056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8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.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 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Аппарат автоматически появится  в списке подключенных устройств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в разделе «Активация устройства»Чтобы использовать устройство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 необходимо его активировать (Принять сертификат). Но принять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 сертификат невозможно если, устройство соединено по 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Wi-Fi 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с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 программой 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Wizard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 </a:t>
            </a:r>
            <a:endParaRPr lang="en-US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endParaRPr lang="ru-RU" sz="1400" dirty="0">
              <a:latin typeface="HelveticaNeueLT Std Lt"/>
              <a:ea typeface="Malgun Gothic" panose="020B0503020000020004" pitchFamily="34" charset="-127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Font typeface="Arial" panose="020B0604020202020204" pitchFamily="34" charset="0"/>
              <a:buChar char="-"/>
              <a:tabLst>
                <a:tab pos="114300" algn="l"/>
                <a:tab pos="449580" algn="l"/>
              </a:tabLst>
            </a:pPr>
            <a:endParaRPr lang="ru-RU" sz="1400" dirty="0">
              <a:effectLst/>
              <a:latin typeface="HelveticaNeueLT Std Lt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4099" name="Picture 3" descr="F:\Нади синий диск-21122014\Договора Клиенты\2018\Amway\Amway\Добавление продукции Amway\4-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344" y="1325088"/>
            <a:ext cx="5028630" cy="2698519"/>
          </a:xfrm>
          <a:prstGeom prst="rect">
            <a:avLst/>
          </a:prstGeom>
          <a:noFill/>
        </p:spPr>
      </p:pic>
      <p:pic>
        <p:nvPicPr>
          <p:cNvPr id="4100" name="Picture 4" descr="F:\Нади синий диск-21122014\Договора Клиенты\2018\Amway\Amway\Добавление продукции Amway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728" y="5534048"/>
            <a:ext cx="2822763" cy="311394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368872" y="5594176"/>
            <a:ext cx="330704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9.Откройте список доступных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 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Wi-Fi 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соединений и подключитесь к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 публичной сети или к сети в офисе.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Аппарат будет отключен от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 программы.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endParaRPr lang="en-US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endParaRPr lang="ru-RU" sz="1400" dirty="0">
              <a:latin typeface="HelveticaNeueLT Std Lt"/>
              <a:ea typeface="Malgun Gothic" panose="020B0503020000020004" pitchFamily="34" charset="-127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Font typeface="Arial" panose="020B0604020202020204" pitchFamily="34" charset="0"/>
              <a:buChar char="-"/>
              <a:tabLst>
                <a:tab pos="114300" algn="l"/>
                <a:tab pos="449580" algn="l"/>
              </a:tabLst>
            </a:pPr>
            <a:endParaRPr lang="ru-RU" sz="1400" dirty="0">
              <a:effectLst/>
              <a:latin typeface="HelveticaNeueLT Std Lt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851330"/>
              </p:ext>
            </p:extLst>
          </p:nvPr>
        </p:nvGraphicFramePr>
        <p:xfrm>
          <a:off x="211143" y="791578"/>
          <a:ext cx="6424465" cy="366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7989"/>
                <a:gridCol w="2036476"/>
              </a:tblGrid>
              <a:tr h="366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Добавление продукции </a:t>
                      </a:r>
                      <a:endParaRPr lang="en-US" altLang="ko-KR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5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" name="그룹 34"/>
          <p:cNvGrpSpPr/>
          <p:nvPr/>
        </p:nvGrpSpPr>
        <p:grpSpPr>
          <a:xfrm>
            <a:off x="115118" y="241352"/>
            <a:ext cx="6621752" cy="8771144"/>
            <a:chOff x="153489" y="181007"/>
            <a:chExt cx="8829001" cy="6490691"/>
          </a:xfrm>
        </p:grpSpPr>
        <p:sp>
          <p:nvSpPr>
            <p:cNvPr id="41" name="직사각형 40"/>
            <p:cNvSpPr/>
            <p:nvPr/>
          </p:nvSpPr>
          <p:spPr>
            <a:xfrm>
              <a:off x="161510" y="540659"/>
              <a:ext cx="8820980" cy="6131039"/>
            </a:xfrm>
            <a:prstGeom prst="rect">
              <a:avLst/>
            </a:prstGeom>
            <a:noFill/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양쪽 모서리가 둥근 사각형 47"/>
            <p:cNvSpPr/>
            <p:nvPr/>
          </p:nvSpPr>
          <p:spPr>
            <a:xfrm>
              <a:off x="153489" y="181007"/>
              <a:ext cx="3215949" cy="358037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ko-KR" sz="1500" b="1" dirty="0" smtClean="0">
                  <a:latin typeface="Calibri" pitchFamily="34" charset="0"/>
                  <a:cs typeface="Calibri" pitchFamily="34" charset="0"/>
                </a:rPr>
                <a:t>Приложение </a:t>
              </a:r>
              <a:r>
                <a:rPr lang="ru-RU" altLang="ko-KR" sz="1500" b="1" dirty="0">
                  <a:latin typeface="Calibri" pitchFamily="34" charset="0"/>
                  <a:cs typeface="Calibri" pitchFamily="34" charset="0"/>
                </a:rPr>
                <a:t>2</a:t>
              </a:r>
              <a:endParaRPr lang="en-US" altLang="ko-KR" sz="15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4C2A-E774-4136-88A8-B1787418016B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pic>
        <p:nvPicPr>
          <p:cNvPr id="5123" name="Picture 3" descr="F:\Нади синий диск-21122014\Договора Клиенты\2018\Amway\Amway\Добавление продукции Amway\4-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217" y="1325088"/>
            <a:ext cx="5042122" cy="2705760"/>
          </a:xfrm>
          <a:prstGeom prst="rect">
            <a:avLst/>
          </a:prstGeom>
          <a:noFill/>
        </p:spPr>
      </p:pic>
      <p:pic>
        <p:nvPicPr>
          <p:cNvPr id="5124" name="Picture 4" descr="F:\Нади синий диск-21122014\Договора Клиенты\2018\Amway\Amway\Добавление продукции Amway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4904" y="3670080"/>
            <a:ext cx="5030382" cy="270576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42216" y="6676480"/>
            <a:ext cx="6373568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10.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 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Откройте еще раз программу 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Wizard  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и выберите раздел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 «Активация Устройства»  на странице «Настройки». Нажмите на кнопку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«Принять Сертификат»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11. После получения  сертификата появится сообщение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 «Сертификация устройства завершена»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12. Зайдите в раздел «Рекомендуемый продукт» на странице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 «Настройки»</a:t>
            </a:r>
            <a:endParaRPr lang="ru-RU" sz="1400" dirty="0">
              <a:latin typeface="HelveticaNeueLT Std Lt"/>
              <a:ea typeface="Malgun Gothic" panose="020B0503020000020004" pitchFamily="34" charset="-127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Font typeface="Arial" panose="020B0604020202020204" pitchFamily="34" charset="0"/>
              <a:buChar char="-"/>
              <a:tabLst>
                <a:tab pos="114300" algn="l"/>
                <a:tab pos="449580" algn="l"/>
              </a:tabLst>
            </a:pPr>
            <a:endParaRPr lang="ru-RU" sz="1400" dirty="0" smtClean="0">
              <a:effectLst/>
              <a:latin typeface="HelveticaNeueLT Std Lt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Font typeface="Arial" panose="020B0604020202020204" pitchFamily="34" charset="0"/>
              <a:buChar char="-"/>
              <a:tabLst>
                <a:tab pos="114300" algn="l"/>
                <a:tab pos="449580" algn="l"/>
              </a:tabLst>
            </a:pPr>
            <a:endParaRPr lang="ru-RU" sz="1400" dirty="0">
              <a:effectLst/>
              <a:latin typeface="HelveticaNeueLT Std Lt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851330"/>
              </p:ext>
            </p:extLst>
          </p:nvPr>
        </p:nvGraphicFramePr>
        <p:xfrm>
          <a:off x="211143" y="791578"/>
          <a:ext cx="6424465" cy="366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7989"/>
                <a:gridCol w="2036476"/>
              </a:tblGrid>
              <a:tr h="366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Добавление продукции </a:t>
                      </a:r>
                      <a:endParaRPr lang="en-US" altLang="ko-KR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5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그룹 34"/>
          <p:cNvGrpSpPr/>
          <p:nvPr/>
        </p:nvGrpSpPr>
        <p:grpSpPr>
          <a:xfrm>
            <a:off x="115118" y="241352"/>
            <a:ext cx="6621752" cy="8771144"/>
            <a:chOff x="153489" y="181007"/>
            <a:chExt cx="8829001" cy="6490691"/>
          </a:xfrm>
        </p:grpSpPr>
        <p:sp>
          <p:nvSpPr>
            <p:cNvPr id="41" name="직사각형 40"/>
            <p:cNvSpPr/>
            <p:nvPr/>
          </p:nvSpPr>
          <p:spPr>
            <a:xfrm>
              <a:off x="161510" y="540659"/>
              <a:ext cx="8820980" cy="6131039"/>
            </a:xfrm>
            <a:prstGeom prst="rect">
              <a:avLst/>
            </a:prstGeom>
            <a:noFill/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양쪽 모서리가 둥근 사각형 47"/>
            <p:cNvSpPr/>
            <p:nvPr/>
          </p:nvSpPr>
          <p:spPr>
            <a:xfrm>
              <a:off x="153489" y="181007"/>
              <a:ext cx="3215949" cy="358037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ko-KR" sz="1500" b="1" dirty="0" smtClean="0">
                  <a:latin typeface="Calibri" pitchFamily="34" charset="0"/>
                  <a:cs typeface="Calibri" pitchFamily="34" charset="0"/>
                </a:rPr>
                <a:t>Приложение </a:t>
              </a:r>
              <a:r>
                <a:rPr lang="ru-RU" altLang="ko-KR" sz="1500" b="1" dirty="0" smtClean="0">
                  <a:latin typeface="Calibri" pitchFamily="34" charset="0"/>
                  <a:cs typeface="Calibri" pitchFamily="34" charset="0"/>
                </a:rPr>
                <a:t>2</a:t>
              </a:r>
              <a:endParaRPr lang="en-US" altLang="ko-KR" sz="15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4C2A-E774-4136-88A8-B1787418016B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42216" y="4391616"/>
            <a:ext cx="6373568" cy="4304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13.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 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Чтобы добавить фото  кликните мышкой в соответствующее окно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14. </a:t>
            </a:r>
            <a:r>
              <a:rPr lang="ru-RU" sz="1400" b="1" dirty="0" smtClean="0">
                <a:latin typeface="HelveticaNeueLT Std Lt"/>
                <a:ea typeface="Malgun Gothic" panose="020B0503020000020004" pitchFamily="34" charset="-127"/>
              </a:rPr>
              <a:t>Влажность кожи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: Увлажненная кожа, Нормальное состояние,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Сухая кожа. В каждый раздел можно внести одно фото. </a:t>
            </a:r>
            <a:endParaRPr lang="en-US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Рекомендованный размер 1024х1024 или 2048х2048. </a:t>
            </a:r>
            <a:endParaRPr lang="en-US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Изображение должно быть в формате 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jpeg</a:t>
            </a:r>
            <a:endParaRPr lang="ru-RU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15.</a:t>
            </a:r>
            <a:r>
              <a:rPr lang="ru-RU" sz="1400" b="1" dirty="0" smtClean="0">
                <a:latin typeface="HelveticaNeueLT Std Lt"/>
                <a:ea typeface="Malgun Gothic" panose="020B0503020000020004" pitchFamily="34" charset="-127"/>
              </a:rPr>
              <a:t>Жирность кожи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: Жирная, Комбинированная ,Сухая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. 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. В каждый </a:t>
            </a:r>
            <a:endParaRPr lang="en-US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Раздел можно внести одно фото. Рекомендованный размер 1024х1024 или </a:t>
            </a:r>
            <a:endParaRPr lang="en-US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2048х2048. Изображение должно быть в формате 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jpeg</a:t>
            </a:r>
            <a:endParaRPr lang="ru-RU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16</a:t>
            </a:r>
            <a:r>
              <a:rPr lang="ru-RU" sz="1400" b="1" dirty="0" smtClean="0">
                <a:latin typeface="HelveticaNeueLT Std Lt"/>
                <a:ea typeface="Malgun Gothic" panose="020B0503020000020004" pitchFamily="34" charset="-127"/>
              </a:rPr>
              <a:t>.Поры, Пигментация, </a:t>
            </a:r>
            <a:r>
              <a:rPr lang="ru-RU" sz="1400" b="1" dirty="0" err="1" smtClean="0">
                <a:latin typeface="HelveticaNeueLT Std Lt"/>
                <a:ea typeface="Malgun Gothic" panose="020B0503020000020004" pitchFamily="34" charset="-127"/>
              </a:rPr>
              <a:t>Акне</a:t>
            </a:r>
            <a:r>
              <a:rPr lang="ru-RU" sz="1400" b="1" dirty="0" smtClean="0">
                <a:latin typeface="HelveticaNeueLT Std Lt"/>
                <a:ea typeface="Malgun Gothic" panose="020B0503020000020004" pitchFamily="34" charset="-127"/>
              </a:rPr>
              <a:t>, Морщины, Чувствительность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: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 Хорошее состояние, Необходим уход, Интенсивный уход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.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 . В каждый </a:t>
            </a:r>
            <a:endParaRPr lang="en-US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раздел можно внести одно фото. Рекомендованный размер 1024х1024 или </a:t>
            </a:r>
            <a:endParaRPr lang="en-US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2048х2048. Изображение должно быть в формате </a:t>
            </a:r>
            <a:r>
              <a:rPr lang="en-US" sz="1400" dirty="0" smtClean="0">
                <a:latin typeface="HelveticaNeueLT Std Lt"/>
                <a:ea typeface="Malgun Gothic" panose="020B0503020000020004" pitchFamily="34" charset="-127"/>
              </a:rPr>
              <a:t>jpeg</a:t>
            </a:r>
            <a:endParaRPr lang="ru-RU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17.Выберите изображение, которое Вы хотите вставить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18.Выбранное изображение появится в соответствующем окне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endParaRPr lang="ru-RU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Font typeface="Arial" panose="020B0604020202020204" pitchFamily="34" charset="0"/>
              <a:buChar char="-"/>
              <a:tabLst>
                <a:tab pos="114300" algn="l"/>
                <a:tab pos="449580" algn="l"/>
              </a:tabLst>
            </a:pPr>
            <a:endParaRPr lang="ru-RU" sz="1400" dirty="0" smtClean="0">
              <a:effectLst/>
              <a:latin typeface="HelveticaNeueLT Std Lt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Font typeface="Arial" panose="020B0604020202020204" pitchFamily="34" charset="0"/>
              <a:buChar char="-"/>
              <a:tabLst>
                <a:tab pos="114300" algn="l"/>
                <a:tab pos="449580" algn="l"/>
              </a:tabLst>
            </a:pPr>
            <a:endParaRPr lang="ru-RU" sz="1400" dirty="0">
              <a:effectLst/>
              <a:latin typeface="HelveticaNeueLT Std Lt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6146" name="Picture 2" descr="F:\Нади синий диск-21122014\Договора Клиенты\2018\Amway\Amway\Добавление продукции Amway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472" y="1385216"/>
            <a:ext cx="5258202" cy="2828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42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851330"/>
              </p:ext>
            </p:extLst>
          </p:nvPr>
        </p:nvGraphicFramePr>
        <p:xfrm>
          <a:off x="211143" y="791578"/>
          <a:ext cx="6424465" cy="366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7989"/>
                <a:gridCol w="2036476"/>
              </a:tblGrid>
              <a:tr h="366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Добавление продукции </a:t>
                      </a:r>
                      <a:endParaRPr lang="en-US" altLang="ko-KR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5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그룹 34"/>
          <p:cNvGrpSpPr/>
          <p:nvPr/>
        </p:nvGrpSpPr>
        <p:grpSpPr>
          <a:xfrm>
            <a:off x="115118" y="241352"/>
            <a:ext cx="6621752" cy="8771144"/>
            <a:chOff x="153489" y="181007"/>
            <a:chExt cx="8829001" cy="6490691"/>
          </a:xfrm>
        </p:grpSpPr>
        <p:sp>
          <p:nvSpPr>
            <p:cNvPr id="41" name="직사각형 40"/>
            <p:cNvSpPr/>
            <p:nvPr/>
          </p:nvSpPr>
          <p:spPr>
            <a:xfrm>
              <a:off x="161510" y="540659"/>
              <a:ext cx="8820980" cy="6131039"/>
            </a:xfrm>
            <a:prstGeom prst="rect">
              <a:avLst/>
            </a:prstGeom>
            <a:noFill/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양쪽 모서리가 둥근 사각형 47"/>
            <p:cNvSpPr/>
            <p:nvPr/>
          </p:nvSpPr>
          <p:spPr>
            <a:xfrm>
              <a:off x="153489" y="181007"/>
              <a:ext cx="3215949" cy="358037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ko-KR" sz="1500" b="1" dirty="0" smtClean="0">
                  <a:latin typeface="Calibri" pitchFamily="34" charset="0"/>
                  <a:cs typeface="Calibri" pitchFamily="34" charset="0"/>
                </a:rPr>
                <a:t>Приложение </a:t>
              </a:r>
              <a:r>
                <a:rPr lang="ru-RU" altLang="ko-KR" sz="1500" b="1" dirty="0" smtClean="0">
                  <a:latin typeface="Calibri" pitchFamily="34" charset="0"/>
                  <a:cs typeface="Calibri" pitchFamily="34" charset="0"/>
                </a:rPr>
                <a:t>2</a:t>
              </a:r>
              <a:endParaRPr lang="en-US" altLang="ko-KR" sz="15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4C2A-E774-4136-88A8-B1787418016B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pic>
        <p:nvPicPr>
          <p:cNvPr id="7170" name="Picture 2" descr="F:\Нади синий диск-21122014\Договора Клиенты\2018\Amway\Amway\Добавление продукции Amway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472" y="1385216"/>
            <a:ext cx="5351333" cy="2878903"/>
          </a:xfrm>
          <a:prstGeom prst="rect">
            <a:avLst/>
          </a:prstGeom>
          <a:noFill/>
        </p:spPr>
      </p:pic>
      <p:pic>
        <p:nvPicPr>
          <p:cNvPr id="7171" name="Picture 3" descr="F:\Нади синий диск-21122014\Договора Клиенты\2018\Amway\Amway\Добавление продукции Amway\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4904" y="3970720"/>
            <a:ext cx="5016311" cy="2688994"/>
          </a:xfrm>
          <a:prstGeom prst="rect">
            <a:avLst/>
          </a:prstGeom>
          <a:noFill/>
        </p:spPr>
      </p:pic>
      <p:pic>
        <p:nvPicPr>
          <p:cNvPr id="7172" name="Picture 4" descr="F:\Нади синий диск-21122014\Договора Клиенты\2018\Amway\Amway\Добавление продукции Amway\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345" y="6391972"/>
            <a:ext cx="4208960" cy="2261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42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851330"/>
              </p:ext>
            </p:extLst>
          </p:nvPr>
        </p:nvGraphicFramePr>
        <p:xfrm>
          <a:off x="211143" y="791578"/>
          <a:ext cx="6424465" cy="366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7989"/>
                <a:gridCol w="2036476"/>
              </a:tblGrid>
              <a:tr h="366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Добавление продукции </a:t>
                      </a:r>
                      <a:endParaRPr lang="en-US" altLang="ko-KR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5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1" marR="91441" marT="45719" marB="45719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그룹 34"/>
          <p:cNvGrpSpPr/>
          <p:nvPr/>
        </p:nvGrpSpPr>
        <p:grpSpPr>
          <a:xfrm>
            <a:off x="115118" y="241352"/>
            <a:ext cx="6621752" cy="8771144"/>
            <a:chOff x="153489" y="181007"/>
            <a:chExt cx="8829001" cy="6490691"/>
          </a:xfrm>
        </p:grpSpPr>
        <p:sp>
          <p:nvSpPr>
            <p:cNvPr id="41" name="직사각형 40"/>
            <p:cNvSpPr/>
            <p:nvPr/>
          </p:nvSpPr>
          <p:spPr>
            <a:xfrm>
              <a:off x="161510" y="540659"/>
              <a:ext cx="8820980" cy="6131039"/>
            </a:xfrm>
            <a:prstGeom prst="rect">
              <a:avLst/>
            </a:prstGeom>
            <a:noFill/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양쪽 모서리가 둥근 사각형 47"/>
            <p:cNvSpPr/>
            <p:nvPr/>
          </p:nvSpPr>
          <p:spPr>
            <a:xfrm>
              <a:off x="153489" y="181007"/>
              <a:ext cx="3215949" cy="358037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ko-KR" sz="1500" b="1" dirty="0" smtClean="0">
                  <a:latin typeface="Calibri" pitchFamily="34" charset="0"/>
                  <a:cs typeface="Calibri" pitchFamily="34" charset="0"/>
                </a:rPr>
                <a:t>Приложение </a:t>
              </a:r>
              <a:r>
                <a:rPr lang="ru-RU" altLang="ko-KR" sz="1500" b="1" dirty="0" smtClean="0">
                  <a:latin typeface="Calibri" pitchFamily="34" charset="0"/>
                  <a:cs typeface="Calibri" pitchFamily="34" charset="0"/>
                </a:rPr>
                <a:t>2</a:t>
              </a:r>
              <a:endParaRPr lang="en-US" altLang="ko-KR" sz="15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4C2A-E774-4136-88A8-B1787418016B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pic>
        <p:nvPicPr>
          <p:cNvPr id="8194" name="Picture 2" descr="F:\Нади синий диск-21122014\Договора Клиенты\2018\Amway\Amway\Добавление продукции Amway\19-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4648" y="1385216"/>
            <a:ext cx="5247219" cy="28092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82728" y="7037248"/>
            <a:ext cx="6375272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19. После завершения диагностики зайдите на страницу  «Результат».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Выберите  исследуемый параметр на диаграмме (Поры, Пигментация,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err="1" smtClean="0">
                <a:latin typeface="HelveticaNeueLT Std Lt"/>
                <a:ea typeface="Malgun Gothic" panose="020B0503020000020004" pitchFamily="34" charset="-127"/>
              </a:rPr>
              <a:t>Акне</a:t>
            </a: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, Морщины, Чувствительность) или на графике (Увлажнение,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Жирность). И  нажмите  на кнопку «Рекомендуемый Продукт»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ru-RU" sz="1400" dirty="0" smtClean="0">
                <a:latin typeface="HelveticaNeueLT Std Lt"/>
                <a:ea typeface="Malgun Gothic" panose="020B0503020000020004" pitchFamily="34" charset="-127"/>
              </a:rPr>
              <a:t>20.Откроется окно с изображением, которое Вы загрузили.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endParaRPr lang="en-US" sz="1400" dirty="0" smtClean="0">
              <a:latin typeface="HelveticaNeueLT Std Lt"/>
              <a:ea typeface="Malgun Gothic" panose="020B0503020000020004" pitchFamily="34" charset="-127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endParaRPr lang="ru-RU" sz="1400" dirty="0">
              <a:latin typeface="HelveticaNeueLT Std Lt"/>
              <a:ea typeface="Malgun Gothic" panose="020B0503020000020004" pitchFamily="34" charset="-127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050"/>
              <a:buFont typeface="Arial" panose="020B0604020202020204" pitchFamily="34" charset="0"/>
              <a:buChar char="-"/>
              <a:tabLst>
                <a:tab pos="114300" algn="l"/>
                <a:tab pos="449580" algn="l"/>
              </a:tabLst>
            </a:pPr>
            <a:endParaRPr lang="ru-RU" sz="1400" dirty="0">
              <a:effectLst/>
              <a:latin typeface="HelveticaNeueLT Std Lt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8195" name="Picture 3" descr="F:\Нади синий диск-21122014\Договора Клиенты\2018\Amway\Amway\Добавление продукции Amway\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216" y="4030848"/>
            <a:ext cx="5488638" cy="2948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42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10887</TotalTime>
  <Words>851</Words>
  <Application>Microsoft Office PowerPoint</Application>
  <PresentationFormat>Экран (4:3)</PresentationFormat>
  <Paragraphs>162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맑은 고딕</vt:lpstr>
      <vt:lpstr>맑은 고딕</vt:lpstr>
      <vt:lpstr>Arial</vt:lpstr>
      <vt:lpstr>Calibri</vt:lpstr>
      <vt:lpstr>HelveticaNeueLT Std Lt</vt:lpstr>
      <vt:lpstr>Times New Roman</vt:lpstr>
      <vt:lpstr>Office 테마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Frances</dc:creator>
  <cp:lastModifiedBy>Windows User</cp:lastModifiedBy>
  <cp:revision>616</cp:revision>
  <cp:lastPrinted>2012-08-30T05:55:03Z</cp:lastPrinted>
  <dcterms:created xsi:type="dcterms:W3CDTF">2012-01-10T02:20:14Z</dcterms:created>
  <dcterms:modified xsi:type="dcterms:W3CDTF">2018-11-29T12:19:56Z</dcterms:modified>
</cp:coreProperties>
</file>